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p:regular r:id="rId51"/>
      <p:bold r:id="rId52"/>
      <p:italic r:id="rId53"/>
      <p:boldItalic r:id="rId54"/>
    </p:embeddedFont>
    <p:embeddedFont>
      <p:font typeface="Roboto Medium"/>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RobotoMedium-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RobotoMedium-italic.fntdata"/><Relationship Id="rId12" Type="http://schemas.openxmlformats.org/officeDocument/2006/relationships/slide" Target="slides/slide7.xml"/><Relationship Id="rId56" Type="http://schemas.openxmlformats.org/officeDocument/2006/relationships/font" Target="fonts/RobotoMedium-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Roboto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5e12dfc7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5e12dfc7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4360677a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4360677a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4360677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4360677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7c7f26c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7c7f26c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5e12dfc79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5e12dfc79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32d37745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32d37745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32d3774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32d3774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32d37745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32d37745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5e12dfc79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5e12dfc79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32d37745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32d37745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5e12dfc79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5e12dfc79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5e12dfc7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5e12dfc7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32d37745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32d37745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5e12dfc7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5e12dfc7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32d37745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32d37745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5e12dfc79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5e12dfc79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32d37745b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32d37745b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5e12dfc79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5e12dfc79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32d37745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32d37745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32d37745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32d37745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32d37745b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32d37745b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5e12dfc7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5e12dfc79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32d3774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32d37745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5e12dfc79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5e12dfc79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5e12dfc79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5e12dfc79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32d37745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32d37745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32d37745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32d37745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5e12dfc79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5e12dfc79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5e12dfc79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5e12dfc79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5e12dfc7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5e12dfc7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5e0890a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5e0890a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5e12dfc7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5e12dfc7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5e12dfc7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5e12dfc7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44dd9ebed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44dd9ebed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5e12dfc7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5e12dfc7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5e12dfc79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5e12dfc79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5e12dfc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5e12dfc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5e12dfc7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5e12dfc7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5e12dfc79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5e12dfc79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6c41f636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6c41f63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44dd9ebed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44dd9ebed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5e12dfc79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5e12dfc79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4f660e8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4f660e8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4f660e8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4f660e8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4c184d6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4c184d6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2.jpg"/><Relationship Id="rId4" Type="http://schemas.openxmlformats.org/officeDocument/2006/relationships/image" Target="../media/image8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49.png"/><Relationship Id="rId5" Type="http://schemas.openxmlformats.org/officeDocument/2006/relationships/image" Target="../media/image76.png"/><Relationship Id="rId6"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hyperlink" Target="http://www.youtube.com/watch?v=I0bfvJvZwuc" TargetMode="External"/><Relationship Id="rId5"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hyperlink" Target="http://www.youtube.com/watch?v=WuSiKpreGIs" TargetMode="External"/><Relationship Id="rId5"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6.jpg"/><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28.png"/><Relationship Id="rId13" Type="http://schemas.openxmlformats.org/officeDocument/2006/relationships/image" Target="../media/image33.png"/><Relationship Id="rId12"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92.png"/><Relationship Id="rId9" Type="http://schemas.openxmlformats.org/officeDocument/2006/relationships/image" Target="../media/image31.png"/><Relationship Id="rId15" Type="http://schemas.openxmlformats.org/officeDocument/2006/relationships/image" Target="../media/image41.png"/><Relationship Id="rId14" Type="http://schemas.openxmlformats.org/officeDocument/2006/relationships/image" Target="../media/image40.png"/><Relationship Id="rId16"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35.png"/><Relationship Id="rId7" Type="http://schemas.openxmlformats.org/officeDocument/2006/relationships/image" Target="../media/image25.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6.jpg"/><Relationship Id="rId4" Type="http://schemas.openxmlformats.org/officeDocument/2006/relationships/image" Target="../media/image63.jpg"/><Relationship Id="rId5"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8.jpg"/><Relationship Id="rId4" Type="http://schemas.openxmlformats.org/officeDocument/2006/relationships/image" Target="../media/image4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1.jpg"/><Relationship Id="rId4"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0.jpg"/><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8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82.jpg"/><Relationship Id="rId4" Type="http://schemas.openxmlformats.org/officeDocument/2006/relationships/image" Target="../media/image52.jpg"/><Relationship Id="rId5" Type="http://schemas.openxmlformats.org/officeDocument/2006/relationships/image" Target="../media/image5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84.jpg"/><Relationship Id="rId4" Type="http://schemas.openxmlformats.org/officeDocument/2006/relationships/image" Target="../media/image5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4.jp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5.jpg"/><Relationship Id="rId4" Type="http://schemas.openxmlformats.org/officeDocument/2006/relationships/image" Target="../media/image6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7.jpg"/></Relationships>
</file>

<file path=ppt/slides/_rels/slide33.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75.png"/><Relationship Id="rId13" Type="http://schemas.openxmlformats.org/officeDocument/2006/relationships/image" Target="../media/image69.jpg"/><Relationship Id="rId12" Type="http://schemas.openxmlformats.org/officeDocument/2006/relationships/image" Target="../media/image62.jpg"/><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77.jpg"/><Relationship Id="rId4" Type="http://schemas.openxmlformats.org/officeDocument/2006/relationships/image" Target="../media/image68.png"/><Relationship Id="rId9" Type="http://schemas.openxmlformats.org/officeDocument/2006/relationships/image" Target="../media/image66.png"/><Relationship Id="rId14" Type="http://schemas.openxmlformats.org/officeDocument/2006/relationships/image" Target="../media/image67.jpg"/><Relationship Id="rId5" Type="http://schemas.openxmlformats.org/officeDocument/2006/relationships/image" Target="../media/image81.jpg"/><Relationship Id="rId6" Type="http://schemas.openxmlformats.org/officeDocument/2006/relationships/image" Target="../media/image60.png"/><Relationship Id="rId7" Type="http://schemas.openxmlformats.org/officeDocument/2006/relationships/image" Target="../media/image65.png"/><Relationship Id="rId8"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78.jpg"/><Relationship Id="rId4" Type="http://schemas.openxmlformats.org/officeDocument/2006/relationships/hyperlink" Target="http://www.youtube.com/watch?v=I0bfvJvZwuc" TargetMode="External"/><Relationship Id="rId5"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80.jpg"/><Relationship Id="rId4" Type="http://schemas.openxmlformats.org/officeDocument/2006/relationships/image" Target="../media/image24.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8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8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8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8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7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drive.google.com/file/d/1iIoJPyLj8oGSeh502Y42Y83DNIjrRbYJ/view" TargetMode="External"/><Relationship Id="rId4" Type="http://schemas.openxmlformats.org/officeDocument/2006/relationships/image" Target="../media/image7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drive.google.com/file/d/1SOGHvekXjpNVwLpTRXll7DUbmcJEBWHj/view" TargetMode="External"/><Relationship Id="rId4" Type="http://schemas.openxmlformats.org/officeDocument/2006/relationships/image" Target="../media/image7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7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72.jpg"/><Relationship Id="rId4" Type="http://schemas.openxmlformats.org/officeDocument/2006/relationships/image" Target="../media/image9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hyperlink" Target="http://www.youtube.com/watch?v=tIBApCwG2Xs" TargetMode="External"/><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 name="Shape 66"/>
        <p:cNvGrpSpPr/>
        <p:nvPr/>
      </p:nvGrpSpPr>
      <p:grpSpPr>
        <a:xfrm>
          <a:off x="0" y="0"/>
          <a:ext cx="0" cy="0"/>
          <a:chOff x="0" y="0"/>
          <a:chExt cx="0" cy="0"/>
        </a:xfrm>
      </p:grpSpPr>
      <p:pic>
        <p:nvPicPr>
          <p:cNvPr id="67" name="Google Shape;67;p13"/>
          <p:cNvPicPr preferRelativeResize="0"/>
          <p:nvPr/>
        </p:nvPicPr>
        <p:blipFill>
          <a:blip r:embed="rId4">
            <a:alphaModFix/>
          </a:blip>
          <a:stretch>
            <a:fillRect/>
          </a:stretch>
        </p:blipFill>
        <p:spPr>
          <a:xfrm>
            <a:off x="2827428" y="1642787"/>
            <a:ext cx="3489150" cy="1857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5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RELÁJATE Y PIENSA</a:t>
            </a:r>
            <a:r>
              <a:rPr b="1" lang="es" sz="3000"/>
              <a:t> </a:t>
            </a:r>
            <a:endParaRPr b="1" sz="3000"/>
          </a:p>
        </p:txBody>
      </p:sp>
      <p:sp>
        <p:nvSpPr>
          <p:cNvPr id="125" name="Google Shape;125;p22"/>
          <p:cNvSpPr txBox="1"/>
          <p:nvPr/>
        </p:nvSpPr>
        <p:spPr>
          <a:xfrm>
            <a:off x="600000" y="1355000"/>
            <a:ext cx="3410100" cy="23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0F9D58"/>
                </a:solidFill>
                <a:latin typeface="Roboto"/>
                <a:ea typeface="Roboto"/>
                <a:cs typeface="Roboto"/>
                <a:sym typeface="Roboto"/>
              </a:rPr>
              <a:t>No hay tiempo </a:t>
            </a:r>
            <a:r>
              <a:rPr b="1" lang="es" sz="1600">
                <a:solidFill>
                  <a:srgbClr val="0F9D58"/>
                </a:solidFill>
                <a:latin typeface="Roboto"/>
                <a:ea typeface="Roboto"/>
                <a:cs typeface="Roboto"/>
                <a:sym typeface="Roboto"/>
              </a:rPr>
              <a:t>límite</a:t>
            </a:r>
            <a:r>
              <a:rPr b="1" lang="es" sz="1600">
                <a:solidFill>
                  <a:srgbClr val="0F9D58"/>
                </a:solidFill>
                <a:latin typeface="Roboto"/>
                <a:ea typeface="Roboto"/>
                <a:cs typeface="Roboto"/>
                <a:sym typeface="Roboto"/>
              </a:rPr>
              <a:t> en el juego.</a:t>
            </a:r>
            <a:r>
              <a:rPr lang="es" sz="1600">
                <a:solidFill>
                  <a:srgbClr val="0F9D58"/>
                </a:solidFill>
                <a:latin typeface="Roboto"/>
                <a:ea typeface="Roboto"/>
                <a:cs typeface="Roboto"/>
                <a:sym typeface="Roboto"/>
              </a:rPr>
              <a:t> Se podrán realizar los puzzles y los niveles con tranquilidad.</a:t>
            </a:r>
            <a:endParaRPr sz="1600">
              <a:solidFill>
                <a:srgbClr val="0F9D58"/>
              </a:solidFill>
              <a:latin typeface="Roboto"/>
              <a:ea typeface="Roboto"/>
              <a:cs typeface="Roboto"/>
              <a:sym typeface="Roboto"/>
            </a:endParaRPr>
          </a:p>
          <a:p>
            <a:pPr indent="0" lvl="0" marL="0" rtl="0" algn="l">
              <a:spcBef>
                <a:spcPts val="0"/>
              </a:spcBef>
              <a:spcAft>
                <a:spcPts val="0"/>
              </a:spcAft>
              <a:buNone/>
            </a:pPr>
            <a:r>
              <a:t/>
            </a:r>
            <a:endParaRPr sz="1600">
              <a:solidFill>
                <a:srgbClr val="0F9D58"/>
              </a:solidFill>
              <a:latin typeface="Roboto"/>
              <a:ea typeface="Roboto"/>
              <a:cs typeface="Roboto"/>
              <a:sym typeface="Roboto"/>
            </a:endParaRPr>
          </a:p>
          <a:p>
            <a:pPr indent="0" lvl="0" marL="0" rtl="0" algn="l">
              <a:spcBef>
                <a:spcPts val="0"/>
              </a:spcBef>
              <a:spcAft>
                <a:spcPts val="0"/>
              </a:spcAft>
              <a:buNone/>
            </a:pPr>
            <a:r>
              <a:rPr lang="es" sz="1600">
                <a:solidFill>
                  <a:srgbClr val="0F9D58"/>
                </a:solidFill>
                <a:latin typeface="Roboto"/>
                <a:ea typeface="Roboto"/>
                <a:cs typeface="Roboto"/>
                <a:sym typeface="Roboto"/>
              </a:rPr>
              <a:t>Si el jugador se desespera, </a:t>
            </a:r>
            <a:r>
              <a:rPr lang="es" sz="1600">
                <a:solidFill>
                  <a:srgbClr val="0F9D58"/>
                </a:solidFill>
                <a:latin typeface="Roboto"/>
                <a:ea typeface="Roboto"/>
                <a:cs typeface="Roboto"/>
                <a:sym typeface="Roboto"/>
              </a:rPr>
              <a:t>perderá</a:t>
            </a:r>
            <a:r>
              <a:rPr lang="es" sz="1600">
                <a:solidFill>
                  <a:srgbClr val="0F9D58"/>
                </a:solidFill>
                <a:latin typeface="Roboto"/>
                <a:ea typeface="Roboto"/>
                <a:cs typeface="Roboto"/>
                <a:sym typeface="Roboto"/>
              </a:rPr>
              <a:t> vidas innecesariamente.</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pic>
        <p:nvPicPr>
          <p:cNvPr id="126" name="Google Shape;126;p22"/>
          <p:cNvPicPr preferRelativeResize="0"/>
          <p:nvPr/>
        </p:nvPicPr>
        <p:blipFill rotWithShape="1">
          <a:blip r:embed="rId4">
            <a:alphaModFix/>
          </a:blip>
          <a:srcRect b="0" l="9370" r="9150" t="0"/>
          <a:stretch/>
        </p:blipFill>
        <p:spPr>
          <a:xfrm>
            <a:off x="4248150" y="1355000"/>
            <a:ext cx="4295852" cy="2965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APTO PARA TODO EL </a:t>
            </a:r>
            <a:r>
              <a:rPr b="1" lang="es" sz="3000"/>
              <a:t>PÚBLICO</a:t>
            </a:r>
            <a:endParaRPr b="1" sz="3000"/>
          </a:p>
        </p:txBody>
      </p:sp>
      <p:sp>
        <p:nvSpPr>
          <p:cNvPr id="132" name="Google Shape;132;p23"/>
          <p:cNvSpPr txBox="1"/>
          <p:nvPr/>
        </p:nvSpPr>
        <p:spPr>
          <a:xfrm>
            <a:off x="422100" y="4075600"/>
            <a:ext cx="36528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0F9D58"/>
                </a:solidFill>
                <a:latin typeface="Roboto"/>
                <a:ea typeface="Roboto"/>
                <a:cs typeface="Roboto"/>
                <a:sym typeface="Roboto"/>
              </a:rPr>
              <a:t>PEGI 7:</a:t>
            </a:r>
            <a:r>
              <a:rPr lang="es" sz="1600">
                <a:solidFill>
                  <a:srgbClr val="0F9D58"/>
                </a:solidFill>
                <a:latin typeface="Roboto"/>
                <a:ea typeface="Roboto"/>
                <a:cs typeface="Roboto"/>
                <a:sym typeface="Roboto"/>
              </a:rPr>
              <a:t> Escasa violencia</a:t>
            </a:r>
            <a:endParaRPr sz="1600">
              <a:solidFill>
                <a:srgbClr val="0F9D58"/>
              </a:solidFill>
              <a:latin typeface="Roboto"/>
              <a:ea typeface="Roboto"/>
              <a:cs typeface="Roboto"/>
              <a:sym typeface="Roboto"/>
            </a:endParaRPr>
          </a:p>
          <a:p>
            <a:pPr indent="0" lvl="0" marL="0" rtl="0" algn="l">
              <a:spcBef>
                <a:spcPts val="0"/>
              </a:spcBef>
              <a:spcAft>
                <a:spcPts val="0"/>
              </a:spcAft>
              <a:buNone/>
            </a:pPr>
            <a:r>
              <a:rPr b="1" lang="es" sz="1600">
                <a:solidFill>
                  <a:srgbClr val="0F9D58"/>
                </a:solidFill>
                <a:latin typeface="Roboto"/>
                <a:ea typeface="Roboto"/>
                <a:cs typeface="Roboto"/>
                <a:sym typeface="Roboto"/>
              </a:rPr>
              <a:t>Everyone Todos.</a:t>
            </a:r>
            <a:endParaRPr b="1" sz="1600">
              <a:solidFill>
                <a:srgbClr val="0F9D58"/>
              </a:solidFill>
              <a:latin typeface="Roboto"/>
              <a:ea typeface="Roboto"/>
              <a:cs typeface="Roboto"/>
              <a:sym typeface="Roboto"/>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133" name="Google Shape;133;p23"/>
          <p:cNvPicPr preferRelativeResize="0"/>
          <p:nvPr/>
        </p:nvPicPr>
        <p:blipFill>
          <a:blip r:embed="rId4">
            <a:alphaModFix/>
          </a:blip>
          <a:stretch>
            <a:fillRect/>
          </a:stretch>
        </p:blipFill>
        <p:spPr>
          <a:xfrm>
            <a:off x="3543487" y="1195249"/>
            <a:ext cx="2224950" cy="2710683"/>
          </a:xfrm>
          <a:prstGeom prst="rect">
            <a:avLst/>
          </a:prstGeom>
          <a:noFill/>
          <a:ln>
            <a:noFill/>
          </a:ln>
        </p:spPr>
      </p:pic>
      <p:pic>
        <p:nvPicPr>
          <p:cNvPr id="134" name="Google Shape;134;p23"/>
          <p:cNvPicPr preferRelativeResize="0"/>
          <p:nvPr/>
        </p:nvPicPr>
        <p:blipFill rotWithShape="1">
          <a:blip r:embed="rId5">
            <a:alphaModFix/>
          </a:blip>
          <a:srcRect b="1428" l="2318" r="1490" t="1408"/>
          <a:stretch/>
        </p:blipFill>
        <p:spPr>
          <a:xfrm>
            <a:off x="5911863" y="1195250"/>
            <a:ext cx="1738325" cy="2633650"/>
          </a:xfrm>
          <a:prstGeom prst="rect">
            <a:avLst/>
          </a:prstGeom>
          <a:noFill/>
          <a:ln>
            <a:noFill/>
          </a:ln>
        </p:spPr>
      </p:pic>
      <p:pic>
        <p:nvPicPr>
          <p:cNvPr id="135" name="Google Shape;135;p23"/>
          <p:cNvPicPr preferRelativeResize="0"/>
          <p:nvPr/>
        </p:nvPicPr>
        <p:blipFill>
          <a:blip r:embed="rId6">
            <a:alphaModFix/>
          </a:blip>
          <a:stretch>
            <a:fillRect/>
          </a:stretch>
        </p:blipFill>
        <p:spPr>
          <a:xfrm>
            <a:off x="1372901" y="1195250"/>
            <a:ext cx="2027125" cy="202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CONTROLES</a:t>
            </a:r>
            <a:endParaRPr b="1" sz="3000"/>
          </a:p>
        </p:txBody>
      </p:sp>
      <p:pic>
        <p:nvPicPr>
          <p:cNvPr id="141" name="Google Shape;141;p24"/>
          <p:cNvPicPr preferRelativeResize="0"/>
          <p:nvPr/>
        </p:nvPicPr>
        <p:blipFill>
          <a:blip r:embed="rId4">
            <a:alphaModFix/>
          </a:blip>
          <a:stretch>
            <a:fillRect/>
          </a:stretch>
        </p:blipFill>
        <p:spPr>
          <a:xfrm>
            <a:off x="1025088" y="1749625"/>
            <a:ext cx="1064275" cy="1003350"/>
          </a:xfrm>
          <a:prstGeom prst="rect">
            <a:avLst/>
          </a:prstGeom>
          <a:noFill/>
          <a:ln>
            <a:noFill/>
          </a:ln>
        </p:spPr>
      </p:pic>
      <p:sp>
        <p:nvSpPr>
          <p:cNvPr id="142" name="Google Shape;142;p24"/>
          <p:cNvSpPr txBox="1"/>
          <p:nvPr/>
        </p:nvSpPr>
        <p:spPr>
          <a:xfrm>
            <a:off x="2315563" y="1928825"/>
            <a:ext cx="14793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0F9D58"/>
                </a:solidFill>
                <a:latin typeface="Roboto Medium"/>
                <a:ea typeface="Roboto Medium"/>
                <a:cs typeface="Roboto Medium"/>
                <a:sym typeface="Roboto Medium"/>
              </a:rPr>
              <a:t>DASH</a:t>
            </a:r>
            <a:endParaRPr sz="2400">
              <a:solidFill>
                <a:srgbClr val="0F9D58"/>
              </a:solidFill>
              <a:latin typeface="Roboto Medium"/>
              <a:ea typeface="Roboto Medium"/>
              <a:cs typeface="Roboto Medium"/>
              <a:sym typeface="Roboto Medium"/>
            </a:endParaRPr>
          </a:p>
        </p:txBody>
      </p:sp>
      <p:pic>
        <p:nvPicPr>
          <p:cNvPr id="143" name="Google Shape;143;p24"/>
          <p:cNvPicPr preferRelativeResize="0"/>
          <p:nvPr/>
        </p:nvPicPr>
        <p:blipFill>
          <a:blip r:embed="rId5">
            <a:alphaModFix/>
          </a:blip>
          <a:stretch>
            <a:fillRect/>
          </a:stretch>
        </p:blipFill>
        <p:spPr>
          <a:xfrm>
            <a:off x="903013" y="3548000"/>
            <a:ext cx="5153824" cy="824600"/>
          </a:xfrm>
          <a:prstGeom prst="rect">
            <a:avLst/>
          </a:prstGeom>
          <a:noFill/>
          <a:ln>
            <a:noFill/>
          </a:ln>
        </p:spPr>
      </p:pic>
      <p:sp>
        <p:nvSpPr>
          <p:cNvPr id="144" name="Google Shape;144;p24"/>
          <p:cNvSpPr txBox="1"/>
          <p:nvPr/>
        </p:nvSpPr>
        <p:spPr>
          <a:xfrm>
            <a:off x="6270575" y="3645750"/>
            <a:ext cx="19704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0F9D58"/>
                </a:solidFill>
                <a:latin typeface="Roboto Medium"/>
                <a:ea typeface="Roboto Medium"/>
                <a:cs typeface="Roboto Medium"/>
                <a:sym typeface="Roboto Medium"/>
              </a:rPr>
              <a:t>JUMP</a:t>
            </a:r>
            <a:endParaRPr sz="2400">
              <a:solidFill>
                <a:srgbClr val="0F9D58"/>
              </a:solidFill>
              <a:latin typeface="Roboto Medium"/>
              <a:ea typeface="Roboto Medium"/>
              <a:cs typeface="Roboto Medium"/>
              <a:sym typeface="Roboto Medium"/>
            </a:endParaRPr>
          </a:p>
        </p:txBody>
      </p:sp>
      <p:pic>
        <p:nvPicPr>
          <p:cNvPr id="145" name="Google Shape;145;p24"/>
          <p:cNvPicPr preferRelativeResize="0"/>
          <p:nvPr/>
        </p:nvPicPr>
        <p:blipFill rotWithShape="1">
          <a:blip r:embed="rId6">
            <a:alphaModFix/>
          </a:blip>
          <a:srcRect b="0" l="0" r="68491" t="50614"/>
          <a:stretch/>
        </p:blipFill>
        <p:spPr>
          <a:xfrm>
            <a:off x="4770113" y="2129372"/>
            <a:ext cx="981375" cy="1003350"/>
          </a:xfrm>
          <a:prstGeom prst="rect">
            <a:avLst/>
          </a:prstGeom>
          <a:noFill/>
          <a:ln>
            <a:noFill/>
          </a:ln>
        </p:spPr>
      </p:pic>
      <p:pic>
        <p:nvPicPr>
          <p:cNvPr id="146" name="Google Shape;146;p24"/>
          <p:cNvPicPr preferRelativeResize="0"/>
          <p:nvPr/>
        </p:nvPicPr>
        <p:blipFill rotWithShape="1">
          <a:blip r:embed="rId7">
            <a:alphaModFix/>
          </a:blip>
          <a:srcRect b="0" l="68491" r="0" t="50614"/>
          <a:stretch/>
        </p:blipFill>
        <p:spPr>
          <a:xfrm>
            <a:off x="6765087" y="2129372"/>
            <a:ext cx="981375" cy="1003350"/>
          </a:xfrm>
          <a:prstGeom prst="rect">
            <a:avLst/>
          </a:prstGeom>
          <a:noFill/>
          <a:ln>
            <a:noFill/>
          </a:ln>
        </p:spPr>
      </p:pic>
      <p:sp>
        <p:nvSpPr>
          <p:cNvPr id="147" name="Google Shape;147;p24"/>
          <p:cNvSpPr txBox="1"/>
          <p:nvPr/>
        </p:nvSpPr>
        <p:spPr>
          <a:xfrm>
            <a:off x="4770113" y="1332425"/>
            <a:ext cx="2976300" cy="5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0F9D58"/>
                </a:solidFill>
                <a:latin typeface="Roboto Medium"/>
                <a:ea typeface="Roboto Medium"/>
                <a:cs typeface="Roboto Medium"/>
                <a:sym typeface="Roboto Medium"/>
              </a:rPr>
              <a:t>MOVE</a:t>
            </a:r>
            <a:endParaRPr sz="2400">
              <a:solidFill>
                <a:srgbClr val="0F9D58"/>
              </a:solidFill>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CÁMARA</a:t>
            </a:r>
            <a:endParaRPr b="1" sz="3000"/>
          </a:p>
        </p:txBody>
      </p:sp>
      <p:pic>
        <p:nvPicPr>
          <p:cNvPr id="153" name="Google Shape;153;p25"/>
          <p:cNvPicPr preferRelativeResize="0"/>
          <p:nvPr/>
        </p:nvPicPr>
        <p:blipFill>
          <a:blip r:embed="rId4">
            <a:alphaModFix/>
          </a:blip>
          <a:stretch>
            <a:fillRect/>
          </a:stretch>
        </p:blipFill>
        <p:spPr>
          <a:xfrm>
            <a:off x="575363" y="945275"/>
            <a:ext cx="2961427" cy="1665800"/>
          </a:xfrm>
          <a:prstGeom prst="rect">
            <a:avLst/>
          </a:prstGeom>
          <a:noFill/>
          <a:ln>
            <a:noFill/>
          </a:ln>
        </p:spPr>
      </p:pic>
      <p:pic>
        <p:nvPicPr>
          <p:cNvPr id="154" name="Google Shape;154;p25"/>
          <p:cNvPicPr preferRelativeResize="0"/>
          <p:nvPr/>
        </p:nvPicPr>
        <p:blipFill>
          <a:blip r:embed="rId5">
            <a:alphaModFix/>
          </a:blip>
          <a:stretch>
            <a:fillRect/>
          </a:stretch>
        </p:blipFill>
        <p:spPr>
          <a:xfrm>
            <a:off x="5687650" y="3013264"/>
            <a:ext cx="2880998" cy="1620562"/>
          </a:xfrm>
          <a:prstGeom prst="rect">
            <a:avLst/>
          </a:prstGeom>
          <a:noFill/>
          <a:ln>
            <a:noFill/>
          </a:ln>
        </p:spPr>
      </p:pic>
      <p:pic>
        <p:nvPicPr>
          <p:cNvPr id="155" name="Google Shape;155;p25"/>
          <p:cNvPicPr preferRelativeResize="0"/>
          <p:nvPr/>
        </p:nvPicPr>
        <p:blipFill>
          <a:blip r:embed="rId6">
            <a:alphaModFix/>
          </a:blip>
          <a:stretch>
            <a:fillRect/>
          </a:stretch>
        </p:blipFill>
        <p:spPr>
          <a:xfrm>
            <a:off x="5687638" y="951201"/>
            <a:ext cx="2880998" cy="1620551"/>
          </a:xfrm>
          <a:prstGeom prst="rect">
            <a:avLst/>
          </a:prstGeom>
          <a:noFill/>
          <a:ln>
            <a:noFill/>
          </a:ln>
        </p:spPr>
      </p:pic>
      <p:sp>
        <p:nvSpPr>
          <p:cNvPr id="156" name="Google Shape;156;p25"/>
          <p:cNvSpPr txBox="1"/>
          <p:nvPr/>
        </p:nvSpPr>
        <p:spPr>
          <a:xfrm>
            <a:off x="637226" y="2855200"/>
            <a:ext cx="4715700" cy="20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0F9D58"/>
                </a:solidFill>
                <a:latin typeface="Roboto"/>
                <a:ea typeface="Roboto"/>
                <a:cs typeface="Roboto"/>
                <a:sym typeface="Roboto"/>
              </a:rPr>
              <a:t>Habrá zoom cuando se requiera</a:t>
            </a:r>
            <a:r>
              <a:rPr lang="es" sz="1600">
                <a:solidFill>
                  <a:srgbClr val="0F9D58"/>
                </a:solidFill>
                <a:latin typeface="Roboto"/>
                <a:ea typeface="Roboto"/>
                <a:cs typeface="Roboto"/>
                <a:sym typeface="Roboto"/>
              </a:rPr>
              <a:t>, como en pasadizos estrechos, que no es necesario que abarque tanto.</a:t>
            </a:r>
            <a:endParaRPr sz="1600">
              <a:solidFill>
                <a:srgbClr val="0F9D58"/>
              </a:solidFill>
              <a:latin typeface="Roboto"/>
              <a:ea typeface="Roboto"/>
              <a:cs typeface="Roboto"/>
              <a:sym typeface="Roboto"/>
            </a:endParaRPr>
          </a:p>
          <a:p>
            <a:pPr indent="0" lvl="0" marL="0" rtl="0" algn="l">
              <a:spcBef>
                <a:spcPts val="0"/>
              </a:spcBef>
              <a:spcAft>
                <a:spcPts val="0"/>
              </a:spcAft>
              <a:buNone/>
            </a:pPr>
            <a:r>
              <a:t/>
            </a:r>
            <a:endParaRPr sz="1600">
              <a:solidFill>
                <a:srgbClr val="0F9D58"/>
              </a:solidFill>
              <a:latin typeface="Roboto"/>
              <a:ea typeface="Roboto"/>
              <a:cs typeface="Roboto"/>
              <a:sym typeface="Roboto"/>
            </a:endParaRPr>
          </a:p>
          <a:p>
            <a:pPr indent="0" lvl="0" marL="0" rtl="0" algn="l">
              <a:spcBef>
                <a:spcPts val="0"/>
              </a:spcBef>
              <a:spcAft>
                <a:spcPts val="0"/>
              </a:spcAft>
              <a:buNone/>
            </a:pPr>
            <a:r>
              <a:rPr lang="es" sz="1600">
                <a:solidFill>
                  <a:srgbClr val="0F9D58"/>
                </a:solidFill>
                <a:latin typeface="Roboto"/>
                <a:ea typeface="Roboto"/>
                <a:cs typeface="Roboto"/>
                <a:sym typeface="Roboto"/>
              </a:rPr>
              <a:t>El ejemplo más claro es </a:t>
            </a:r>
            <a:r>
              <a:rPr b="1" i="1" lang="es" sz="1600">
                <a:solidFill>
                  <a:srgbClr val="0F9D58"/>
                </a:solidFill>
                <a:latin typeface="Roboto"/>
                <a:ea typeface="Roboto"/>
                <a:cs typeface="Roboto"/>
                <a:sym typeface="Roboto"/>
              </a:rPr>
              <a:t>Trine 2</a:t>
            </a:r>
            <a:r>
              <a:rPr lang="es" sz="1600">
                <a:solidFill>
                  <a:srgbClr val="0F9D58"/>
                </a:solidFill>
                <a:latin typeface="Roboto"/>
                <a:ea typeface="Roboto"/>
                <a:cs typeface="Roboto"/>
                <a:sym typeface="Roboto"/>
              </a:rPr>
              <a:t>, </a:t>
            </a:r>
            <a:r>
              <a:rPr lang="es" sz="1600">
                <a:solidFill>
                  <a:srgbClr val="0F9D58"/>
                </a:solidFill>
                <a:latin typeface="Roboto"/>
                <a:ea typeface="Roboto"/>
                <a:cs typeface="Roboto"/>
                <a:sym typeface="Roboto"/>
              </a:rPr>
              <a:t>que dependiendo el momento utiliza este tipo de zoom.</a:t>
            </a:r>
            <a:endParaRPr sz="1600">
              <a:solidFill>
                <a:srgbClr val="0F9D58"/>
              </a:solidFill>
              <a:latin typeface="Roboto"/>
              <a:ea typeface="Roboto"/>
              <a:cs typeface="Roboto"/>
              <a:sym typeface="Roboto"/>
            </a:endParaRPr>
          </a:p>
        </p:txBody>
      </p:sp>
      <p:sp>
        <p:nvSpPr>
          <p:cNvPr id="157" name="Google Shape;157;p25"/>
          <p:cNvSpPr txBox="1"/>
          <p:nvPr/>
        </p:nvSpPr>
        <p:spPr>
          <a:xfrm>
            <a:off x="3685976" y="967875"/>
            <a:ext cx="1952700" cy="16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F9D58"/>
                </a:solidFill>
                <a:latin typeface="Roboto"/>
                <a:ea typeface="Roboto"/>
                <a:cs typeface="Roboto"/>
                <a:sym typeface="Roboto"/>
              </a:rPr>
              <a:t>Cada golpe agitará la cámara, como en </a:t>
            </a:r>
            <a:r>
              <a:rPr b="1" i="1" lang="es">
                <a:solidFill>
                  <a:srgbClr val="0F9D58"/>
                </a:solidFill>
                <a:latin typeface="Roboto"/>
                <a:ea typeface="Roboto"/>
                <a:cs typeface="Roboto"/>
                <a:sym typeface="Roboto"/>
              </a:rPr>
              <a:t>Hollow Knight</a:t>
            </a:r>
            <a:r>
              <a:rPr lang="es">
                <a:solidFill>
                  <a:srgbClr val="0F9D58"/>
                </a:solidFill>
                <a:latin typeface="Roboto"/>
                <a:ea typeface="Roboto"/>
                <a:cs typeface="Roboto"/>
                <a:sym typeface="Roboto"/>
              </a:rPr>
              <a:t>. </a:t>
            </a:r>
            <a:endParaRPr>
              <a:solidFill>
                <a:srgbClr val="0F9D58"/>
              </a:solidFill>
              <a:latin typeface="Roboto"/>
              <a:ea typeface="Roboto"/>
              <a:cs typeface="Roboto"/>
              <a:sym typeface="Roboto"/>
            </a:endParaRPr>
          </a:p>
          <a:p>
            <a:pPr indent="0" lvl="0" marL="0" rtl="0" algn="l">
              <a:spcBef>
                <a:spcPts val="0"/>
              </a:spcBef>
              <a:spcAft>
                <a:spcPts val="0"/>
              </a:spcAft>
              <a:buNone/>
            </a:pPr>
            <a:r>
              <a:t/>
            </a:r>
            <a:endParaRPr>
              <a:solidFill>
                <a:srgbClr val="0F9D58"/>
              </a:solidFill>
              <a:latin typeface="Roboto"/>
              <a:ea typeface="Roboto"/>
              <a:cs typeface="Roboto"/>
              <a:sym typeface="Roboto"/>
            </a:endParaRPr>
          </a:p>
          <a:p>
            <a:pPr indent="0" lvl="0" marL="0" rtl="0" algn="l">
              <a:spcBef>
                <a:spcPts val="0"/>
              </a:spcBef>
              <a:spcAft>
                <a:spcPts val="0"/>
              </a:spcAft>
              <a:buNone/>
            </a:pPr>
            <a:r>
              <a:rPr lang="es">
                <a:solidFill>
                  <a:srgbClr val="0F9D58"/>
                </a:solidFill>
                <a:latin typeface="Roboto"/>
                <a:ea typeface="Roboto"/>
                <a:cs typeface="Roboto"/>
                <a:sym typeface="Roboto"/>
              </a:rPr>
              <a:t>También habrá una pequeña pausa.</a:t>
            </a:r>
            <a:endParaRPr>
              <a:solidFill>
                <a:srgbClr val="0F9D58"/>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6"/>
          <p:cNvSpPr txBox="1"/>
          <p:nvPr/>
        </p:nvSpPr>
        <p:spPr>
          <a:xfrm>
            <a:off x="0" y="408150"/>
            <a:ext cx="32766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rgbClr val="FFFFFF"/>
                </a:solidFill>
                <a:latin typeface="Roboto"/>
                <a:ea typeface="Roboto"/>
                <a:cs typeface="Roboto"/>
                <a:sym typeface="Roboto"/>
              </a:rPr>
              <a:t>GÉNERO Y TIPO DE </a:t>
            </a:r>
            <a:r>
              <a:rPr b="1" lang="es" sz="2400">
                <a:solidFill>
                  <a:srgbClr val="FFFFFF"/>
                </a:solidFill>
                <a:latin typeface="Roboto"/>
                <a:ea typeface="Roboto"/>
                <a:cs typeface="Roboto"/>
                <a:sym typeface="Roboto"/>
              </a:rPr>
              <a:t>JUEGO</a:t>
            </a:r>
            <a:endParaRPr b="1" sz="24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163" name="Google Shape;163;p26"/>
          <p:cNvSpPr txBox="1"/>
          <p:nvPr/>
        </p:nvSpPr>
        <p:spPr>
          <a:xfrm>
            <a:off x="309950" y="2187025"/>
            <a:ext cx="3214800" cy="110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Tercera persona</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Plataforma 2.5D</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Puzzles</a:t>
            </a:r>
            <a:endParaRPr sz="1800">
              <a:solidFill>
                <a:srgbClr val="FFFFFF"/>
              </a:solidFill>
              <a:latin typeface="Roboto"/>
              <a:ea typeface="Roboto"/>
              <a:cs typeface="Roboto"/>
              <a:sym typeface="Roboto"/>
            </a:endParaRPr>
          </a:p>
        </p:txBody>
      </p:sp>
      <p:pic>
        <p:nvPicPr>
          <p:cNvPr descr="With this controller, we made 4 games with over 10M downloads. We spend last weekend to clean it up and now it's coming to unity asset store." id="164" name="Google Shape;164;p26" title="2.5D platformer template">
            <a:hlinkClick r:id="rId4"/>
          </p:cNvPr>
          <p:cNvPicPr preferRelativeResize="0"/>
          <p:nvPr/>
        </p:nvPicPr>
        <p:blipFill>
          <a:blip r:embed="rId5">
            <a:alphaModFix/>
          </a:blip>
          <a:stretch>
            <a:fillRect/>
          </a:stretch>
        </p:blipFill>
        <p:spPr>
          <a:xfrm>
            <a:off x="3797525" y="943675"/>
            <a:ext cx="4784000" cy="358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7"/>
          <p:cNvSpPr txBox="1"/>
          <p:nvPr/>
        </p:nvSpPr>
        <p:spPr>
          <a:xfrm>
            <a:off x="0" y="368075"/>
            <a:ext cx="3276600" cy="8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rgbClr val="FFFFFF"/>
                </a:solidFill>
                <a:latin typeface="Roboto"/>
                <a:ea typeface="Roboto"/>
                <a:cs typeface="Roboto"/>
                <a:sym typeface="Roboto"/>
              </a:rPr>
              <a:t>MECÁNICAS</a:t>
            </a:r>
            <a:endParaRPr sz="2400">
              <a:solidFill>
                <a:srgbClr val="FFFFFF"/>
              </a:solidFill>
            </a:endParaRPr>
          </a:p>
        </p:txBody>
      </p:sp>
      <p:sp>
        <p:nvSpPr>
          <p:cNvPr id="170" name="Google Shape;170;p27"/>
          <p:cNvSpPr txBox="1"/>
          <p:nvPr/>
        </p:nvSpPr>
        <p:spPr>
          <a:xfrm>
            <a:off x="44975" y="1346475"/>
            <a:ext cx="3142800" cy="27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DASH (Permite evadir cualquier daño)</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SALTO (Puedes decidir la altura del salto)</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s" sz="1800">
                <a:solidFill>
                  <a:schemeClr val="lt1"/>
                </a:solidFill>
                <a:latin typeface="Roboto"/>
                <a:ea typeface="Roboto"/>
                <a:cs typeface="Roboto"/>
                <a:sym typeface="Roboto"/>
              </a:rPr>
              <a:t>SALTO + </a:t>
            </a:r>
            <a:r>
              <a:rPr lang="es" sz="1800">
                <a:solidFill>
                  <a:srgbClr val="FFFFFF"/>
                </a:solidFill>
                <a:latin typeface="Roboto"/>
                <a:ea typeface="Roboto"/>
                <a:cs typeface="Roboto"/>
                <a:sym typeface="Roboto"/>
              </a:rPr>
              <a:t>DASH</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ATAQUE </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ATAQUE A DISTANCIA</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pic>
        <p:nvPicPr>
          <p:cNvPr descr="For reference: https://www.youtube.com/watch?v=848Y1Uu5Htk" id="171" name="Google Shape;171;p27" title="Updated Cuphead Tutorial">
            <a:hlinkClick r:id="rId4"/>
          </p:cNvPr>
          <p:cNvPicPr preferRelativeResize="0"/>
          <p:nvPr/>
        </p:nvPicPr>
        <p:blipFill>
          <a:blip r:embed="rId5">
            <a:alphaModFix/>
          </a:blip>
          <a:stretch>
            <a:fillRect/>
          </a:stretch>
        </p:blipFill>
        <p:spPr>
          <a:xfrm>
            <a:off x="4316725" y="777869"/>
            <a:ext cx="4485376" cy="3364032"/>
          </a:xfrm>
          <a:prstGeom prst="rect">
            <a:avLst/>
          </a:prstGeom>
          <a:noFill/>
          <a:ln>
            <a:noFill/>
          </a:ln>
        </p:spPr>
      </p:pic>
      <p:sp>
        <p:nvSpPr>
          <p:cNvPr id="172" name="Google Shape;172;p27"/>
          <p:cNvSpPr txBox="1"/>
          <p:nvPr/>
        </p:nvSpPr>
        <p:spPr>
          <a:xfrm>
            <a:off x="3539175" y="3811900"/>
            <a:ext cx="779700" cy="33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a:solidFill>
                  <a:srgbClr val="0F9D58"/>
                </a:solidFill>
              </a:rPr>
              <a:t>1:12</a:t>
            </a:r>
            <a:endParaRPr b="1">
              <a:solidFill>
                <a:srgbClr val="0F9D5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8"/>
          <p:cNvSpPr txBox="1"/>
          <p:nvPr/>
        </p:nvSpPr>
        <p:spPr>
          <a:xfrm>
            <a:off x="76200" y="0"/>
            <a:ext cx="74772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PUNTOS CLAVE DEL PROYECTO</a:t>
            </a:r>
            <a:endParaRPr sz="3000">
              <a:solidFill>
                <a:srgbClr val="FFFFFF"/>
              </a:solidFill>
            </a:endParaRPr>
          </a:p>
        </p:txBody>
      </p:sp>
      <p:sp>
        <p:nvSpPr>
          <p:cNvPr id="178" name="Google Shape;178;p28"/>
          <p:cNvSpPr txBox="1"/>
          <p:nvPr/>
        </p:nvSpPr>
        <p:spPr>
          <a:xfrm>
            <a:off x="701175" y="1170275"/>
            <a:ext cx="5221500" cy="267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F9D58"/>
              </a:buClr>
              <a:buSzPts val="1800"/>
              <a:buFont typeface="Roboto"/>
              <a:buChar char="●"/>
            </a:pPr>
            <a:r>
              <a:rPr lang="es" sz="1800">
                <a:solidFill>
                  <a:srgbClr val="0F9D58"/>
                </a:solidFill>
                <a:latin typeface="Roboto"/>
                <a:ea typeface="Roboto"/>
                <a:cs typeface="Roboto"/>
                <a:sym typeface="Roboto"/>
              </a:rPr>
              <a:t>Mecánica de </a:t>
            </a:r>
            <a:r>
              <a:rPr lang="es" sz="1800">
                <a:solidFill>
                  <a:srgbClr val="0F9D58"/>
                </a:solidFill>
                <a:latin typeface="Roboto"/>
                <a:ea typeface="Roboto"/>
                <a:cs typeface="Roboto"/>
                <a:sym typeface="Roboto"/>
              </a:rPr>
              <a:t>puzles</a:t>
            </a:r>
            <a:r>
              <a:rPr lang="es" sz="1800">
                <a:solidFill>
                  <a:srgbClr val="0F9D58"/>
                </a:solidFill>
                <a:latin typeface="Roboto"/>
                <a:ea typeface="Roboto"/>
                <a:cs typeface="Roboto"/>
                <a:sym typeface="Roboto"/>
              </a:rPr>
              <a:t> con enemigos</a:t>
            </a:r>
            <a:endParaRPr sz="1800">
              <a:solidFill>
                <a:srgbClr val="0F9D58"/>
              </a:solidFill>
              <a:latin typeface="Roboto"/>
              <a:ea typeface="Roboto"/>
              <a:cs typeface="Roboto"/>
              <a:sym typeface="Roboto"/>
            </a:endParaRPr>
          </a:p>
          <a:p>
            <a:pPr indent="-342900" lvl="0" marL="457200" rtl="0" algn="l">
              <a:spcBef>
                <a:spcPts val="0"/>
              </a:spcBef>
              <a:spcAft>
                <a:spcPts val="0"/>
              </a:spcAft>
              <a:buClr>
                <a:srgbClr val="0F9D58"/>
              </a:buClr>
              <a:buSzPts val="1800"/>
              <a:buFont typeface="Roboto"/>
              <a:buChar char="●"/>
            </a:pPr>
            <a:r>
              <a:rPr lang="es" sz="1800">
                <a:solidFill>
                  <a:srgbClr val="0F9D58"/>
                </a:solidFill>
                <a:latin typeface="Roboto"/>
                <a:ea typeface="Roboto"/>
                <a:cs typeface="Roboto"/>
                <a:sym typeface="Roboto"/>
              </a:rPr>
              <a:t>Rompe el cliché del héroe bueno </a:t>
            </a:r>
            <a:endParaRPr sz="1800">
              <a:solidFill>
                <a:srgbClr val="0F9D58"/>
              </a:solidFill>
              <a:latin typeface="Roboto"/>
              <a:ea typeface="Roboto"/>
              <a:cs typeface="Roboto"/>
              <a:sym typeface="Roboto"/>
            </a:endParaRPr>
          </a:p>
          <a:p>
            <a:pPr indent="-342900" lvl="0" marL="457200" rtl="0" algn="l">
              <a:spcBef>
                <a:spcPts val="0"/>
              </a:spcBef>
              <a:spcAft>
                <a:spcPts val="0"/>
              </a:spcAft>
              <a:buClr>
                <a:srgbClr val="0F9D58"/>
              </a:buClr>
              <a:buSzPts val="1800"/>
              <a:buFont typeface="Roboto"/>
              <a:buChar char="●"/>
            </a:pPr>
            <a:r>
              <a:rPr lang="es" sz="1800">
                <a:solidFill>
                  <a:srgbClr val="0F9D58"/>
                </a:solidFill>
                <a:latin typeface="Roboto"/>
                <a:ea typeface="Roboto"/>
                <a:cs typeface="Roboto"/>
                <a:sym typeface="Roboto"/>
              </a:rPr>
              <a:t>Plataforma con una movilidad y fluidez muy atractivas</a:t>
            </a:r>
            <a:endParaRPr sz="1800">
              <a:solidFill>
                <a:srgbClr val="0F9D58"/>
              </a:solidFill>
              <a:latin typeface="Roboto"/>
              <a:ea typeface="Roboto"/>
              <a:cs typeface="Roboto"/>
              <a:sym typeface="Roboto"/>
            </a:endParaRPr>
          </a:p>
          <a:p>
            <a:pPr indent="0" lvl="0" marL="0" rtl="0" algn="l">
              <a:spcBef>
                <a:spcPts val="0"/>
              </a:spcBef>
              <a:spcAft>
                <a:spcPts val="0"/>
              </a:spcAft>
              <a:buNone/>
            </a:pPr>
            <a:r>
              <a:t/>
            </a:r>
            <a:endParaRPr>
              <a:solidFill>
                <a:srgbClr val="0F9D58"/>
              </a:solidFill>
            </a:endParaRPr>
          </a:p>
        </p:txBody>
      </p:sp>
      <p:pic>
        <p:nvPicPr>
          <p:cNvPr id="179" name="Google Shape;179;p28"/>
          <p:cNvPicPr preferRelativeResize="0"/>
          <p:nvPr/>
        </p:nvPicPr>
        <p:blipFill>
          <a:blip r:embed="rId4">
            <a:alphaModFix/>
          </a:blip>
          <a:stretch>
            <a:fillRect/>
          </a:stretch>
        </p:blipFill>
        <p:spPr>
          <a:xfrm>
            <a:off x="3862050" y="2382725"/>
            <a:ext cx="4572000" cy="257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9"/>
          <p:cNvSpPr txBox="1"/>
          <p:nvPr/>
        </p:nvSpPr>
        <p:spPr>
          <a:xfrm>
            <a:off x="2204350" y="3402925"/>
            <a:ext cx="6211800" cy="110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6000">
                <a:solidFill>
                  <a:srgbClr val="FFFFFF"/>
                </a:solidFill>
                <a:latin typeface="Roboto"/>
                <a:ea typeface="Roboto"/>
                <a:cs typeface="Roboto"/>
                <a:sym typeface="Roboto"/>
              </a:rPr>
              <a:t>CONCEPT ART</a:t>
            </a:r>
            <a:endParaRPr b="1" sz="6000">
              <a:solidFill>
                <a:srgbClr val="FFFFFF"/>
              </a:solidFill>
            </a:endParaRPr>
          </a:p>
        </p:txBody>
      </p:sp>
      <p:sp>
        <p:nvSpPr>
          <p:cNvPr id="185" name="Google Shape;185;p29"/>
          <p:cNvSpPr/>
          <p:nvPr/>
        </p:nvSpPr>
        <p:spPr>
          <a:xfrm>
            <a:off x="2460250" y="4342675"/>
            <a:ext cx="5955900" cy="5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0"/>
          <p:cNvSpPr txBox="1"/>
          <p:nvPr/>
        </p:nvSpPr>
        <p:spPr>
          <a:xfrm>
            <a:off x="172750" y="0"/>
            <a:ext cx="53937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DATASHEET: IBIS</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191" name="Google Shape;191;p30"/>
          <p:cNvSpPr txBox="1"/>
          <p:nvPr/>
        </p:nvSpPr>
        <p:spPr>
          <a:xfrm>
            <a:off x="396375" y="864775"/>
            <a:ext cx="8309400" cy="4203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0F9D58"/>
              </a:buClr>
              <a:buSzPts val="1500"/>
              <a:buFont typeface="Roboto"/>
              <a:buChar char="●"/>
            </a:pPr>
            <a:r>
              <a:rPr b="1" lang="es" sz="1500">
                <a:solidFill>
                  <a:srgbClr val="0F9D58"/>
                </a:solidFill>
                <a:latin typeface="Roboto"/>
                <a:ea typeface="Roboto"/>
                <a:cs typeface="Roboto"/>
                <a:sym typeface="Roboto"/>
              </a:rPr>
              <a:t>Nombre:</a:t>
            </a:r>
            <a:r>
              <a:rPr lang="es" sz="1500">
                <a:solidFill>
                  <a:srgbClr val="0F9D58"/>
                </a:solidFill>
                <a:latin typeface="Roboto"/>
                <a:ea typeface="Roboto"/>
                <a:cs typeface="Roboto"/>
                <a:sym typeface="Roboto"/>
              </a:rPr>
              <a:t> Ibis</a:t>
            </a:r>
            <a:endParaRPr sz="1500">
              <a:solidFill>
                <a:srgbClr val="0F9D58"/>
              </a:solidFill>
              <a:latin typeface="Roboto"/>
              <a:ea typeface="Roboto"/>
              <a:cs typeface="Roboto"/>
              <a:sym typeface="Roboto"/>
            </a:endParaRPr>
          </a:p>
          <a:p>
            <a:pPr indent="-323850" lvl="0" marL="457200" rtl="0" algn="l">
              <a:spcBef>
                <a:spcPts val="0"/>
              </a:spcBef>
              <a:spcAft>
                <a:spcPts val="0"/>
              </a:spcAft>
              <a:buClr>
                <a:srgbClr val="0F9D58"/>
              </a:buClr>
              <a:buSzPts val="1500"/>
              <a:buFont typeface="Roboto"/>
              <a:buChar char="●"/>
            </a:pPr>
            <a:r>
              <a:rPr b="1" lang="es" sz="1500">
                <a:solidFill>
                  <a:srgbClr val="0F9D58"/>
                </a:solidFill>
                <a:latin typeface="Roboto"/>
                <a:ea typeface="Roboto"/>
                <a:cs typeface="Roboto"/>
                <a:sym typeface="Roboto"/>
              </a:rPr>
              <a:t>Origen:</a:t>
            </a:r>
            <a:r>
              <a:rPr lang="es" sz="1500">
                <a:solidFill>
                  <a:srgbClr val="0F9D58"/>
                </a:solidFill>
                <a:latin typeface="Roboto"/>
                <a:ea typeface="Roboto"/>
                <a:cs typeface="Roboto"/>
                <a:sym typeface="Roboto"/>
              </a:rPr>
              <a:t> Habitante/Guardián del bosque</a:t>
            </a:r>
            <a:endParaRPr sz="1500">
              <a:solidFill>
                <a:srgbClr val="0F9D58"/>
              </a:solidFill>
              <a:latin typeface="Roboto"/>
              <a:ea typeface="Roboto"/>
              <a:cs typeface="Roboto"/>
              <a:sym typeface="Roboto"/>
            </a:endParaRPr>
          </a:p>
          <a:p>
            <a:pPr indent="-323850" lvl="0" marL="457200" rtl="0" algn="l">
              <a:spcBef>
                <a:spcPts val="0"/>
              </a:spcBef>
              <a:spcAft>
                <a:spcPts val="0"/>
              </a:spcAft>
              <a:buClr>
                <a:srgbClr val="0F9D58"/>
              </a:buClr>
              <a:buSzPts val="1500"/>
              <a:buFont typeface="Roboto"/>
              <a:buChar char="●"/>
            </a:pPr>
            <a:r>
              <a:rPr b="1" lang="es" sz="1500">
                <a:solidFill>
                  <a:srgbClr val="0F9D58"/>
                </a:solidFill>
                <a:latin typeface="Roboto"/>
                <a:ea typeface="Roboto"/>
                <a:cs typeface="Roboto"/>
                <a:sym typeface="Roboto"/>
              </a:rPr>
              <a:t>Edad:</a:t>
            </a:r>
            <a:r>
              <a:rPr lang="es" sz="1500">
                <a:solidFill>
                  <a:srgbClr val="0F9D58"/>
                </a:solidFill>
                <a:latin typeface="Roboto"/>
                <a:ea typeface="Roboto"/>
                <a:cs typeface="Roboto"/>
                <a:sym typeface="Roboto"/>
              </a:rPr>
              <a:t> Recién nacido</a:t>
            </a:r>
            <a:endParaRPr sz="1500">
              <a:solidFill>
                <a:srgbClr val="0F9D58"/>
              </a:solidFill>
              <a:latin typeface="Roboto"/>
              <a:ea typeface="Roboto"/>
              <a:cs typeface="Roboto"/>
              <a:sym typeface="Roboto"/>
            </a:endParaRPr>
          </a:p>
          <a:p>
            <a:pPr indent="0" lvl="0" marL="0" rtl="0" algn="l">
              <a:spcBef>
                <a:spcPts val="0"/>
              </a:spcBef>
              <a:spcAft>
                <a:spcPts val="0"/>
              </a:spcAft>
              <a:buNone/>
            </a:pPr>
            <a:r>
              <a:t/>
            </a:r>
            <a:endParaRPr sz="1500">
              <a:solidFill>
                <a:srgbClr val="0F9D58"/>
              </a:solidFill>
              <a:latin typeface="Roboto"/>
              <a:ea typeface="Roboto"/>
              <a:cs typeface="Roboto"/>
              <a:sym typeface="Roboto"/>
            </a:endParaRPr>
          </a:p>
          <a:p>
            <a:pPr indent="0" lvl="0" marL="0" rtl="0" algn="l">
              <a:spcBef>
                <a:spcPts val="0"/>
              </a:spcBef>
              <a:spcAft>
                <a:spcPts val="0"/>
              </a:spcAft>
              <a:buNone/>
            </a:pPr>
            <a:r>
              <a:rPr b="1" lang="es" sz="1500">
                <a:solidFill>
                  <a:srgbClr val="0F9D58"/>
                </a:solidFill>
                <a:latin typeface="Roboto"/>
                <a:ea typeface="Roboto"/>
                <a:cs typeface="Roboto"/>
                <a:sym typeface="Roboto"/>
              </a:rPr>
              <a:t>MOTIVACIONES:</a:t>
            </a:r>
            <a:endParaRPr b="1" sz="1500">
              <a:solidFill>
                <a:srgbClr val="0F9D58"/>
              </a:solidFill>
              <a:latin typeface="Roboto"/>
              <a:ea typeface="Roboto"/>
              <a:cs typeface="Roboto"/>
              <a:sym typeface="Roboto"/>
            </a:endParaRPr>
          </a:p>
          <a:p>
            <a:pPr indent="0" lvl="0" marL="0" rtl="0" algn="l">
              <a:spcBef>
                <a:spcPts val="0"/>
              </a:spcBef>
              <a:spcAft>
                <a:spcPts val="0"/>
              </a:spcAft>
              <a:buNone/>
            </a:pPr>
            <a:r>
              <a:rPr lang="es" sz="1500">
                <a:solidFill>
                  <a:srgbClr val="0F9D58"/>
                </a:solidFill>
                <a:latin typeface="Roboto"/>
                <a:ea typeface="Roboto"/>
                <a:cs typeface="Roboto"/>
                <a:sym typeface="Roboto"/>
              </a:rPr>
              <a:t>Descubrir por qué el bosque se está marchitando y tratar de “sanarlo”.</a:t>
            </a:r>
            <a:endParaRPr sz="1500">
              <a:solidFill>
                <a:srgbClr val="0F9D58"/>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500">
              <a:solidFill>
                <a:srgbClr val="0F9D58"/>
              </a:solidFill>
              <a:latin typeface="Roboto"/>
              <a:ea typeface="Roboto"/>
              <a:cs typeface="Roboto"/>
              <a:sym typeface="Roboto"/>
            </a:endParaRPr>
          </a:p>
          <a:p>
            <a:pPr indent="0" lvl="0" marL="0" rtl="0" algn="l">
              <a:spcBef>
                <a:spcPts val="0"/>
              </a:spcBef>
              <a:spcAft>
                <a:spcPts val="0"/>
              </a:spcAft>
              <a:buNone/>
            </a:pPr>
            <a:r>
              <a:rPr b="1" lang="es" sz="1500">
                <a:solidFill>
                  <a:srgbClr val="0F9D58"/>
                </a:solidFill>
                <a:latin typeface="Roboto"/>
                <a:ea typeface="Roboto"/>
                <a:cs typeface="Roboto"/>
                <a:sym typeface="Roboto"/>
              </a:rPr>
              <a:t>FÍSICO:</a:t>
            </a:r>
            <a:r>
              <a:rPr lang="es" sz="1500">
                <a:solidFill>
                  <a:srgbClr val="0F9D58"/>
                </a:solidFill>
                <a:latin typeface="Roboto"/>
                <a:ea typeface="Roboto"/>
                <a:cs typeface="Roboto"/>
                <a:sym typeface="Roboto"/>
              </a:rPr>
              <a:t> 1 m. Búho mágico del bosque:lleva una máscara, dos alas con plumas, patas de búho.</a:t>
            </a:r>
            <a:endParaRPr sz="1500">
              <a:solidFill>
                <a:srgbClr val="0F9D58"/>
              </a:solidFill>
              <a:latin typeface="Roboto"/>
              <a:ea typeface="Roboto"/>
              <a:cs typeface="Roboto"/>
              <a:sym typeface="Roboto"/>
            </a:endParaRPr>
          </a:p>
          <a:p>
            <a:pPr indent="0" lvl="0" marL="0" rtl="0" algn="l">
              <a:spcBef>
                <a:spcPts val="0"/>
              </a:spcBef>
              <a:spcAft>
                <a:spcPts val="0"/>
              </a:spcAft>
              <a:buNone/>
            </a:pPr>
            <a:r>
              <a:t/>
            </a:r>
            <a:endParaRPr sz="1500">
              <a:solidFill>
                <a:srgbClr val="0F9D58"/>
              </a:solidFill>
              <a:latin typeface="Roboto"/>
              <a:ea typeface="Roboto"/>
              <a:cs typeface="Roboto"/>
              <a:sym typeface="Roboto"/>
            </a:endParaRPr>
          </a:p>
          <a:p>
            <a:pPr indent="0" lvl="0" marL="0" rtl="0" algn="l">
              <a:spcBef>
                <a:spcPts val="0"/>
              </a:spcBef>
              <a:spcAft>
                <a:spcPts val="0"/>
              </a:spcAft>
              <a:buNone/>
            </a:pPr>
            <a:r>
              <a:rPr b="1" lang="es" sz="1500">
                <a:solidFill>
                  <a:srgbClr val="0F9D58"/>
                </a:solidFill>
                <a:latin typeface="Roboto"/>
                <a:ea typeface="Roboto"/>
                <a:cs typeface="Roboto"/>
                <a:sym typeface="Roboto"/>
              </a:rPr>
              <a:t>HISTORIA:</a:t>
            </a:r>
            <a:r>
              <a:rPr lang="es" sz="1500">
                <a:solidFill>
                  <a:srgbClr val="0F9D58"/>
                </a:solidFill>
                <a:latin typeface="Roboto"/>
                <a:ea typeface="Roboto"/>
                <a:cs typeface="Roboto"/>
                <a:sym typeface="Roboto"/>
              </a:rPr>
              <a:t> Ibis despierta en un bosque y tratará de salvar el gran árbol.</a:t>
            </a:r>
            <a:endParaRPr sz="1500">
              <a:solidFill>
                <a:srgbClr val="0F9D58"/>
              </a:solidFill>
              <a:latin typeface="Roboto"/>
              <a:ea typeface="Roboto"/>
              <a:cs typeface="Roboto"/>
              <a:sym typeface="Roboto"/>
            </a:endParaRPr>
          </a:p>
          <a:p>
            <a:pPr indent="0" lvl="0" marL="0" rtl="0" algn="l">
              <a:spcBef>
                <a:spcPts val="0"/>
              </a:spcBef>
              <a:spcAft>
                <a:spcPts val="0"/>
              </a:spcAft>
              <a:buNone/>
            </a:pPr>
            <a:r>
              <a:t/>
            </a:r>
            <a:endParaRPr sz="1500">
              <a:solidFill>
                <a:srgbClr val="0F9D58"/>
              </a:solidFill>
              <a:latin typeface="Roboto"/>
              <a:ea typeface="Roboto"/>
              <a:cs typeface="Roboto"/>
              <a:sym typeface="Roboto"/>
            </a:endParaRPr>
          </a:p>
          <a:p>
            <a:pPr indent="0" lvl="0" marL="0" rtl="0" algn="l">
              <a:spcBef>
                <a:spcPts val="0"/>
              </a:spcBef>
              <a:spcAft>
                <a:spcPts val="0"/>
              </a:spcAft>
              <a:buNone/>
            </a:pPr>
            <a:r>
              <a:rPr b="1" lang="es" sz="1500">
                <a:solidFill>
                  <a:srgbClr val="0F9D58"/>
                </a:solidFill>
                <a:latin typeface="Roboto"/>
                <a:ea typeface="Roboto"/>
                <a:cs typeface="Roboto"/>
                <a:sym typeface="Roboto"/>
              </a:rPr>
              <a:t>PSICOLOGÍA: </a:t>
            </a:r>
            <a:r>
              <a:rPr lang="es" sz="1500">
                <a:solidFill>
                  <a:srgbClr val="0F9D58"/>
                </a:solidFill>
                <a:latin typeface="Roboto"/>
                <a:ea typeface="Roboto"/>
                <a:cs typeface="Roboto"/>
                <a:sym typeface="Roboto"/>
              </a:rPr>
              <a:t>Fiel, responsable, inocente, sentimiento neutral.</a:t>
            </a:r>
            <a:endParaRPr sz="1500">
              <a:solidFill>
                <a:srgbClr val="0F9D58"/>
              </a:solidFill>
              <a:latin typeface="Roboto"/>
              <a:ea typeface="Roboto"/>
              <a:cs typeface="Roboto"/>
              <a:sym typeface="Roboto"/>
            </a:endParaRPr>
          </a:p>
          <a:p>
            <a:pPr indent="0" lvl="0" marL="0" rtl="0" algn="l">
              <a:spcBef>
                <a:spcPts val="0"/>
              </a:spcBef>
              <a:spcAft>
                <a:spcPts val="0"/>
              </a:spcAft>
              <a:buNone/>
            </a:pPr>
            <a:r>
              <a:t/>
            </a:r>
            <a:endParaRPr sz="1500">
              <a:solidFill>
                <a:srgbClr val="0F9D58"/>
              </a:solidFill>
              <a:latin typeface="Roboto"/>
              <a:ea typeface="Roboto"/>
              <a:cs typeface="Roboto"/>
              <a:sym typeface="Roboto"/>
            </a:endParaRPr>
          </a:p>
          <a:p>
            <a:pPr indent="0" lvl="0" marL="0" rtl="0" algn="l">
              <a:spcBef>
                <a:spcPts val="0"/>
              </a:spcBef>
              <a:spcAft>
                <a:spcPts val="0"/>
              </a:spcAft>
              <a:buNone/>
            </a:pPr>
            <a:r>
              <a:rPr b="1" lang="es" sz="1500">
                <a:solidFill>
                  <a:srgbClr val="0F9D58"/>
                </a:solidFill>
                <a:latin typeface="Roboto"/>
                <a:ea typeface="Roboto"/>
                <a:cs typeface="Roboto"/>
                <a:sym typeface="Roboto"/>
              </a:rPr>
              <a:t>PERCEPCIÓN:</a:t>
            </a:r>
            <a:r>
              <a:rPr lang="es" sz="1500">
                <a:solidFill>
                  <a:srgbClr val="0F9D58"/>
                </a:solidFill>
                <a:latin typeface="Roboto"/>
                <a:ea typeface="Roboto"/>
                <a:cs typeface="Roboto"/>
                <a:sym typeface="Roboto"/>
              </a:rPr>
              <a:t> </a:t>
            </a:r>
            <a:endParaRPr sz="1500">
              <a:solidFill>
                <a:srgbClr val="0F9D58"/>
              </a:solidFill>
              <a:latin typeface="Roboto"/>
              <a:ea typeface="Roboto"/>
              <a:cs typeface="Roboto"/>
              <a:sym typeface="Roboto"/>
            </a:endParaRPr>
          </a:p>
          <a:p>
            <a:pPr indent="0" lvl="0" marL="0" rtl="0" algn="l">
              <a:spcBef>
                <a:spcPts val="0"/>
              </a:spcBef>
              <a:spcAft>
                <a:spcPts val="0"/>
              </a:spcAft>
              <a:buNone/>
            </a:pPr>
            <a:r>
              <a:rPr lang="es" sz="1500">
                <a:solidFill>
                  <a:srgbClr val="0F9D58"/>
                </a:solidFill>
                <a:latin typeface="Roboto"/>
                <a:ea typeface="Roboto"/>
                <a:cs typeface="Roboto"/>
                <a:sym typeface="Roboto"/>
              </a:rPr>
              <a:t>Árbol &amp; Enemigos a Ibis: Manipulable, ignorante, controlable, fácil de engañar. </a:t>
            </a:r>
            <a:endParaRPr sz="1500">
              <a:solidFill>
                <a:srgbClr val="0F9D58"/>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500">
                <a:solidFill>
                  <a:srgbClr val="0F9D58"/>
                </a:solidFill>
                <a:latin typeface="Roboto"/>
                <a:ea typeface="Roboto"/>
                <a:cs typeface="Roboto"/>
                <a:sym typeface="Roboto"/>
              </a:rPr>
              <a:t>Nox: inocente, cegado fácil de manipular, incapaz de ver las cosas como son.</a:t>
            </a:r>
            <a:endParaRPr sz="1500">
              <a:solidFill>
                <a:srgbClr val="0F9D58"/>
              </a:solidFill>
              <a:latin typeface="Roboto"/>
              <a:ea typeface="Roboto"/>
              <a:cs typeface="Roboto"/>
              <a:sym typeface="Roboto"/>
            </a:endParaRPr>
          </a:p>
          <a:p>
            <a:pPr indent="0" lvl="0" marL="0" rtl="0" algn="l">
              <a:spcBef>
                <a:spcPts val="0"/>
              </a:spcBef>
              <a:spcAft>
                <a:spcPts val="0"/>
              </a:spcAft>
              <a:buNone/>
            </a:pPr>
            <a:r>
              <a:t/>
            </a:r>
            <a:endParaRPr>
              <a:solidFill>
                <a:srgbClr val="0F9D5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5DA7A"/>
            </a:gs>
            <a:gs pos="100000">
              <a:srgbClr val="0E5E37"/>
            </a:gs>
          </a:gsLst>
          <a:lin ang="5400012" scaled="0"/>
        </a:gradFill>
      </p:bgPr>
    </p:bg>
    <p:spTree>
      <p:nvGrpSpPr>
        <p:cNvPr id="195"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3317332" y="0"/>
            <a:ext cx="2060156" cy="3745795"/>
          </a:xfrm>
          <a:prstGeom prst="rect">
            <a:avLst/>
          </a:prstGeom>
          <a:noFill/>
          <a:ln>
            <a:noFill/>
          </a:ln>
        </p:spPr>
      </p:pic>
      <p:pic>
        <p:nvPicPr>
          <p:cNvPr id="197" name="Google Shape;197;p31"/>
          <p:cNvPicPr preferRelativeResize="0"/>
          <p:nvPr/>
        </p:nvPicPr>
        <p:blipFill rotWithShape="1">
          <a:blip r:embed="rId4">
            <a:alphaModFix/>
          </a:blip>
          <a:srcRect b="39172" l="6337" r="48845" t="8430"/>
          <a:stretch/>
        </p:blipFill>
        <p:spPr>
          <a:xfrm>
            <a:off x="3655232" y="3487781"/>
            <a:ext cx="1635653" cy="1653393"/>
          </a:xfrm>
          <a:prstGeom prst="rect">
            <a:avLst/>
          </a:prstGeom>
          <a:noFill/>
          <a:ln>
            <a:noFill/>
          </a:ln>
        </p:spPr>
      </p:pic>
      <p:pic>
        <p:nvPicPr>
          <p:cNvPr id="198" name="Google Shape;198;p31"/>
          <p:cNvPicPr preferRelativeResize="0"/>
          <p:nvPr/>
        </p:nvPicPr>
        <p:blipFill rotWithShape="1">
          <a:blip r:embed="rId5">
            <a:alphaModFix/>
          </a:blip>
          <a:srcRect b="9170" l="9607" r="77681" t="21773"/>
          <a:stretch/>
        </p:blipFill>
        <p:spPr>
          <a:xfrm>
            <a:off x="5243351" y="1919350"/>
            <a:ext cx="2109946" cy="3224151"/>
          </a:xfrm>
          <a:prstGeom prst="rect">
            <a:avLst/>
          </a:prstGeom>
          <a:noFill/>
          <a:ln>
            <a:noFill/>
          </a:ln>
        </p:spPr>
      </p:pic>
      <p:pic>
        <p:nvPicPr>
          <p:cNvPr id="199" name="Google Shape;199;p31"/>
          <p:cNvPicPr preferRelativeResize="0"/>
          <p:nvPr/>
        </p:nvPicPr>
        <p:blipFill>
          <a:blip r:embed="rId6">
            <a:alphaModFix/>
          </a:blip>
          <a:stretch>
            <a:fillRect/>
          </a:stretch>
        </p:blipFill>
        <p:spPr>
          <a:xfrm>
            <a:off x="676026" y="1874965"/>
            <a:ext cx="1653418" cy="1653390"/>
          </a:xfrm>
          <a:prstGeom prst="rect">
            <a:avLst/>
          </a:prstGeom>
          <a:noFill/>
          <a:ln>
            <a:noFill/>
          </a:ln>
        </p:spPr>
      </p:pic>
      <p:pic>
        <p:nvPicPr>
          <p:cNvPr id="200" name="Google Shape;200;p31"/>
          <p:cNvPicPr preferRelativeResize="0"/>
          <p:nvPr/>
        </p:nvPicPr>
        <p:blipFill>
          <a:blip r:embed="rId7">
            <a:alphaModFix/>
          </a:blip>
          <a:stretch>
            <a:fillRect/>
          </a:stretch>
        </p:blipFill>
        <p:spPr>
          <a:xfrm>
            <a:off x="-194625" y="1874965"/>
            <a:ext cx="1147190" cy="1919350"/>
          </a:xfrm>
          <a:prstGeom prst="rect">
            <a:avLst/>
          </a:prstGeom>
          <a:noFill/>
          <a:ln>
            <a:noFill/>
          </a:ln>
        </p:spPr>
      </p:pic>
      <p:pic>
        <p:nvPicPr>
          <p:cNvPr id="201" name="Google Shape;201;p31"/>
          <p:cNvPicPr preferRelativeResize="0"/>
          <p:nvPr/>
        </p:nvPicPr>
        <p:blipFill>
          <a:blip r:embed="rId8">
            <a:alphaModFix/>
          </a:blip>
          <a:stretch>
            <a:fillRect/>
          </a:stretch>
        </p:blipFill>
        <p:spPr>
          <a:xfrm>
            <a:off x="2128350" y="1"/>
            <a:ext cx="1242963" cy="2024198"/>
          </a:xfrm>
          <a:prstGeom prst="rect">
            <a:avLst/>
          </a:prstGeom>
          <a:noFill/>
          <a:ln>
            <a:noFill/>
          </a:ln>
        </p:spPr>
      </p:pic>
      <p:pic>
        <p:nvPicPr>
          <p:cNvPr id="202" name="Google Shape;202;p31"/>
          <p:cNvPicPr preferRelativeResize="0"/>
          <p:nvPr/>
        </p:nvPicPr>
        <p:blipFill>
          <a:blip r:embed="rId9">
            <a:alphaModFix/>
          </a:blip>
          <a:stretch>
            <a:fillRect/>
          </a:stretch>
        </p:blipFill>
        <p:spPr>
          <a:xfrm>
            <a:off x="-366392" y="1"/>
            <a:ext cx="2559125" cy="1919350"/>
          </a:xfrm>
          <a:prstGeom prst="rect">
            <a:avLst/>
          </a:prstGeom>
          <a:noFill/>
          <a:ln>
            <a:noFill/>
          </a:ln>
        </p:spPr>
      </p:pic>
      <p:pic>
        <p:nvPicPr>
          <p:cNvPr id="203" name="Google Shape;203;p31"/>
          <p:cNvPicPr preferRelativeResize="0"/>
          <p:nvPr/>
        </p:nvPicPr>
        <p:blipFill rotWithShape="1">
          <a:blip r:embed="rId10">
            <a:alphaModFix/>
          </a:blip>
          <a:srcRect b="0" l="0" r="13434" t="0"/>
          <a:stretch/>
        </p:blipFill>
        <p:spPr>
          <a:xfrm>
            <a:off x="2128382" y="1919351"/>
            <a:ext cx="1188949" cy="1570752"/>
          </a:xfrm>
          <a:prstGeom prst="rect">
            <a:avLst/>
          </a:prstGeom>
          <a:noFill/>
          <a:ln>
            <a:noFill/>
          </a:ln>
        </p:spPr>
      </p:pic>
      <p:pic>
        <p:nvPicPr>
          <p:cNvPr id="204" name="Google Shape;204;p31"/>
          <p:cNvPicPr preferRelativeResize="0"/>
          <p:nvPr/>
        </p:nvPicPr>
        <p:blipFill>
          <a:blip r:embed="rId11">
            <a:alphaModFix/>
          </a:blip>
          <a:stretch>
            <a:fillRect/>
          </a:stretch>
        </p:blipFill>
        <p:spPr>
          <a:xfrm>
            <a:off x="1869902" y="3490112"/>
            <a:ext cx="1824225" cy="1653385"/>
          </a:xfrm>
          <a:prstGeom prst="rect">
            <a:avLst/>
          </a:prstGeom>
          <a:noFill/>
          <a:ln>
            <a:noFill/>
          </a:ln>
        </p:spPr>
      </p:pic>
      <p:pic>
        <p:nvPicPr>
          <p:cNvPr id="205" name="Google Shape;205;p31"/>
          <p:cNvPicPr preferRelativeResize="0"/>
          <p:nvPr/>
        </p:nvPicPr>
        <p:blipFill>
          <a:blip r:embed="rId12">
            <a:alphaModFix/>
          </a:blip>
          <a:stretch>
            <a:fillRect/>
          </a:stretch>
        </p:blipFill>
        <p:spPr>
          <a:xfrm>
            <a:off x="7303525" y="2161943"/>
            <a:ext cx="2109949" cy="2979233"/>
          </a:xfrm>
          <a:prstGeom prst="rect">
            <a:avLst/>
          </a:prstGeom>
          <a:noFill/>
          <a:ln>
            <a:noFill/>
          </a:ln>
        </p:spPr>
      </p:pic>
      <p:pic>
        <p:nvPicPr>
          <p:cNvPr id="206" name="Google Shape;206;p31"/>
          <p:cNvPicPr preferRelativeResize="0"/>
          <p:nvPr/>
        </p:nvPicPr>
        <p:blipFill>
          <a:blip r:embed="rId13">
            <a:alphaModFix/>
          </a:blip>
          <a:stretch>
            <a:fillRect/>
          </a:stretch>
        </p:blipFill>
        <p:spPr>
          <a:xfrm>
            <a:off x="-194624" y="3490107"/>
            <a:ext cx="1318975" cy="1653390"/>
          </a:xfrm>
          <a:prstGeom prst="rect">
            <a:avLst/>
          </a:prstGeom>
          <a:noFill/>
          <a:ln>
            <a:noFill/>
          </a:ln>
        </p:spPr>
      </p:pic>
      <p:pic>
        <p:nvPicPr>
          <p:cNvPr id="207" name="Google Shape;207;p31"/>
          <p:cNvPicPr preferRelativeResize="0"/>
          <p:nvPr/>
        </p:nvPicPr>
        <p:blipFill>
          <a:blip r:embed="rId14">
            <a:alphaModFix/>
          </a:blip>
          <a:stretch>
            <a:fillRect/>
          </a:stretch>
        </p:blipFill>
        <p:spPr>
          <a:xfrm>
            <a:off x="952576" y="3490107"/>
            <a:ext cx="924397" cy="1653390"/>
          </a:xfrm>
          <a:prstGeom prst="rect">
            <a:avLst/>
          </a:prstGeom>
          <a:noFill/>
          <a:ln>
            <a:noFill/>
          </a:ln>
        </p:spPr>
      </p:pic>
      <p:pic>
        <p:nvPicPr>
          <p:cNvPr id="208" name="Google Shape;208;p31"/>
          <p:cNvPicPr preferRelativeResize="0"/>
          <p:nvPr/>
        </p:nvPicPr>
        <p:blipFill>
          <a:blip r:embed="rId15">
            <a:alphaModFix/>
          </a:blip>
          <a:stretch>
            <a:fillRect/>
          </a:stretch>
        </p:blipFill>
        <p:spPr>
          <a:xfrm>
            <a:off x="5290849" y="1"/>
            <a:ext cx="2973181" cy="2232216"/>
          </a:xfrm>
          <a:prstGeom prst="rect">
            <a:avLst/>
          </a:prstGeom>
          <a:noFill/>
          <a:ln>
            <a:noFill/>
          </a:ln>
        </p:spPr>
      </p:pic>
      <p:pic>
        <p:nvPicPr>
          <p:cNvPr id="209" name="Google Shape;209;p31"/>
          <p:cNvPicPr preferRelativeResize="0"/>
          <p:nvPr/>
        </p:nvPicPr>
        <p:blipFill rotWithShape="1">
          <a:blip r:embed="rId16">
            <a:alphaModFix/>
          </a:blip>
          <a:srcRect b="0" l="8411" r="6278" t="0"/>
          <a:stretch/>
        </p:blipFill>
        <p:spPr>
          <a:xfrm>
            <a:off x="8136961" y="1"/>
            <a:ext cx="1373470" cy="2232217"/>
          </a:xfrm>
          <a:prstGeom prst="rect">
            <a:avLst/>
          </a:prstGeom>
          <a:noFill/>
          <a:ln>
            <a:noFill/>
          </a:ln>
        </p:spPr>
      </p:pic>
      <p:sp>
        <p:nvSpPr>
          <p:cNvPr id="210" name="Google Shape;210;p31"/>
          <p:cNvSpPr/>
          <p:nvPr/>
        </p:nvSpPr>
        <p:spPr>
          <a:xfrm>
            <a:off x="-5225" y="4867200"/>
            <a:ext cx="1882200" cy="276300"/>
          </a:xfrm>
          <a:prstGeom prst="rect">
            <a:avLst/>
          </a:prstGeom>
          <a:solidFill>
            <a:srgbClr val="0F9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txBox="1"/>
          <p:nvPr/>
        </p:nvSpPr>
        <p:spPr>
          <a:xfrm>
            <a:off x="-28375" y="4795725"/>
            <a:ext cx="29241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FFFFFF"/>
                </a:solidFill>
                <a:latin typeface="Roboto"/>
                <a:ea typeface="Roboto"/>
                <a:cs typeface="Roboto"/>
                <a:sym typeface="Roboto"/>
              </a:rPr>
              <a:t>MOODBOARD: IBIS</a:t>
            </a:r>
            <a:endParaRPr b="1" sz="1600">
              <a:solidFill>
                <a:srgbClr val="FFFFFF"/>
              </a:solidFill>
              <a:latin typeface="Roboto"/>
              <a:ea typeface="Roboto"/>
              <a:cs typeface="Roboto"/>
              <a:sym typeface="Roboto"/>
            </a:endParaRPr>
          </a:p>
          <a:p>
            <a:pPr indent="0" lvl="0" marL="0" rtl="0" algn="l">
              <a:spcBef>
                <a:spcPts val="0"/>
              </a:spcBef>
              <a:spcAft>
                <a:spcPts val="0"/>
              </a:spcAft>
              <a:buNone/>
            </a:pPr>
            <a:r>
              <a:rPr lang="e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4"/>
          <p:cNvSpPr txBox="1"/>
          <p:nvPr/>
        </p:nvSpPr>
        <p:spPr>
          <a:xfrm>
            <a:off x="434925" y="331900"/>
            <a:ext cx="33021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ROLES</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73" name="Google Shape;73;p14"/>
          <p:cNvSpPr txBox="1"/>
          <p:nvPr/>
        </p:nvSpPr>
        <p:spPr>
          <a:xfrm>
            <a:off x="2228850" y="2038350"/>
            <a:ext cx="4686300" cy="13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800">
                <a:solidFill>
                  <a:srgbClr val="FFFFFF"/>
                </a:solidFill>
                <a:latin typeface="Roboto"/>
                <a:ea typeface="Roboto"/>
                <a:cs typeface="Roboto"/>
                <a:sym typeface="Roboto"/>
              </a:rPr>
              <a:t>Mar Madrid:</a:t>
            </a:r>
            <a:r>
              <a:rPr lang="es" sz="1800">
                <a:solidFill>
                  <a:srgbClr val="FFFFFF"/>
                </a:solidFill>
                <a:latin typeface="Roboto Medium"/>
                <a:ea typeface="Roboto Medium"/>
                <a:cs typeface="Roboto Medium"/>
                <a:sym typeface="Roboto Medium"/>
              </a:rPr>
              <a:t> Concept Art, Animación</a:t>
            </a:r>
            <a:endParaRPr sz="18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b="1" lang="es" sz="1800">
                <a:solidFill>
                  <a:srgbClr val="FFFFFF"/>
                </a:solidFill>
                <a:latin typeface="Roboto"/>
                <a:ea typeface="Roboto"/>
                <a:cs typeface="Roboto"/>
                <a:sym typeface="Roboto"/>
              </a:rPr>
              <a:t>Victoria Pérez:</a:t>
            </a:r>
            <a:r>
              <a:rPr lang="es" sz="1800">
                <a:solidFill>
                  <a:srgbClr val="FFFFFF"/>
                </a:solidFill>
                <a:latin typeface="Roboto Medium"/>
                <a:ea typeface="Roboto Medium"/>
                <a:cs typeface="Roboto Medium"/>
                <a:sym typeface="Roboto Medium"/>
              </a:rPr>
              <a:t> Modelado 3D, Texturizado</a:t>
            </a:r>
            <a:endParaRPr sz="18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b="1" lang="es" sz="1800">
                <a:solidFill>
                  <a:srgbClr val="FFFFFF"/>
                </a:solidFill>
                <a:latin typeface="Roboto"/>
                <a:ea typeface="Roboto"/>
                <a:cs typeface="Roboto"/>
                <a:sym typeface="Roboto"/>
              </a:rPr>
              <a:t>Marc Gallardo:</a:t>
            </a:r>
            <a:r>
              <a:rPr lang="es" sz="1800">
                <a:solidFill>
                  <a:srgbClr val="FFFFFF"/>
                </a:solidFill>
                <a:latin typeface="Roboto Medium"/>
                <a:ea typeface="Roboto Medium"/>
                <a:cs typeface="Roboto Medium"/>
                <a:sym typeface="Roboto Medium"/>
              </a:rPr>
              <a:t> Game Design, Programación</a:t>
            </a:r>
            <a:endParaRPr sz="18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b="1" lang="es" sz="1800">
                <a:solidFill>
                  <a:srgbClr val="FFFFFF"/>
                </a:solidFill>
                <a:latin typeface="Roboto"/>
                <a:ea typeface="Roboto"/>
                <a:cs typeface="Roboto"/>
                <a:sym typeface="Roboto"/>
              </a:rPr>
              <a:t>Estefania Valencia:</a:t>
            </a:r>
            <a:r>
              <a:rPr lang="es" sz="1800">
                <a:solidFill>
                  <a:srgbClr val="FFFFFF"/>
                </a:solidFill>
                <a:latin typeface="Roboto Medium"/>
                <a:ea typeface="Roboto Medium"/>
                <a:cs typeface="Roboto Medium"/>
                <a:sym typeface="Roboto Medium"/>
              </a:rPr>
              <a:t> Animación, Rigging</a:t>
            </a:r>
            <a:endParaRPr sz="1800">
              <a:solidFill>
                <a:srgbClr val="FFFFFF"/>
              </a:solidFill>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700"/>
                                        <p:tgtEl>
                                          <p:spTgt spid="73"/>
                                        </p:tgtEl>
                                        <p:attrNameLst>
                                          <p:attrName>ppt_w</p:attrName>
                                        </p:attrNameLst>
                                      </p:cBhvr>
                                      <p:tavLst>
                                        <p:tav fmla="" tm="0">
                                          <p:val>
                                            <p:strVal val="0"/>
                                          </p:val>
                                        </p:tav>
                                        <p:tav fmla="" tm="100000">
                                          <p:val>
                                            <p:strVal val="#ppt_w"/>
                                          </p:val>
                                        </p:tav>
                                      </p:tavLst>
                                    </p:anim>
                                    <p:anim calcmode="lin" valueType="num">
                                      <p:cBhvr additive="base">
                                        <p:cTn dur="700"/>
                                        <p:tgtEl>
                                          <p:spTgt spid="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5" name="Shape 215"/>
        <p:cNvGrpSpPr/>
        <p:nvPr/>
      </p:nvGrpSpPr>
      <p:grpSpPr>
        <a:xfrm>
          <a:off x="0" y="0"/>
          <a:ext cx="0" cy="0"/>
          <a:chOff x="0" y="0"/>
          <a:chExt cx="0" cy="0"/>
        </a:xfrm>
      </p:grpSpPr>
      <p:pic>
        <p:nvPicPr>
          <p:cNvPr id="216" name="Google Shape;216;p32"/>
          <p:cNvPicPr preferRelativeResize="0"/>
          <p:nvPr/>
        </p:nvPicPr>
        <p:blipFill rotWithShape="1">
          <a:blip r:embed="rId4">
            <a:alphaModFix/>
          </a:blip>
          <a:srcRect b="0" l="14324" r="0" t="0"/>
          <a:stretch/>
        </p:blipFill>
        <p:spPr>
          <a:xfrm>
            <a:off x="82550" y="1313200"/>
            <a:ext cx="2927350" cy="3500171"/>
          </a:xfrm>
          <a:prstGeom prst="rect">
            <a:avLst/>
          </a:prstGeom>
          <a:noFill/>
          <a:ln>
            <a:noFill/>
          </a:ln>
        </p:spPr>
      </p:pic>
      <p:pic>
        <p:nvPicPr>
          <p:cNvPr id="217" name="Google Shape;217;p32"/>
          <p:cNvPicPr preferRelativeResize="0"/>
          <p:nvPr/>
        </p:nvPicPr>
        <p:blipFill rotWithShape="1">
          <a:blip r:embed="rId5">
            <a:alphaModFix/>
          </a:blip>
          <a:srcRect b="4194" l="1332" r="0" t="1758"/>
          <a:stretch/>
        </p:blipFill>
        <p:spPr>
          <a:xfrm>
            <a:off x="3009900" y="825875"/>
            <a:ext cx="6134098" cy="4130700"/>
          </a:xfrm>
          <a:prstGeom prst="rect">
            <a:avLst/>
          </a:prstGeom>
          <a:noFill/>
          <a:ln>
            <a:noFill/>
          </a:ln>
        </p:spPr>
      </p:pic>
      <p:sp>
        <p:nvSpPr>
          <p:cNvPr id="218" name="Google Shape;218;p32"/>
          <p:cNvSpPr txBox="1"/>
          <p:nvPr>
            <p:ph type="title"/>
          </p:nvPr>
        </p:nvSpPr>
        <p:spPr>
          <a:xfrm>
            <a:off x="98250" y="16350"/>
            <a:ext cx="8826600" cy="60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SKETCHES: IBIS</a:t>
            </a:r>
            <a:endParaRPr b="1" sz="30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2" name="Shape 222"/>
        <p:cNvGrpSpPr/>
        <p:nvPr/>
      </p:nvGrpSpPr>
      <p:grpSpPr>
        <a:xfrm>
          <a:off x="0" y="0"/>
          <a:ext cx="0" cy="0"/>
          <a:chOff x="0" y="0"/>
          <a:chExt cx="0" cy="0"/>
        </a:xfrm>
      </p:grpSpPr>
      <p:pic>
        <p:nvPicPr>
          <p:cNvPr id="223" name="Google Shape;223;p33"/>
          <p:cNvPicPr preferRelativeResize="0"/>
          <p:nvPr/>
        </p:nvPicPr>
        <p:blipFill>
          <a:blip r:embed="rId4">
            <a:alphaModFix/>
          </a:blip>
          <a:stretch>
            <a:fillRect/>
          </a:stretch>
        </p:blipFill>
        <p:spPr>
          <a:xfrm>
            <a:off x="0" y="1309450"/>
            <a:ext cx="9144003" cy="2937889"/>
          </a:xfrm>
          <a:prstGeom prst="rect">
            <a:avLst/>
          </a:prstGeom>
          <a:noFill/>
          <a:ln>
            <a:noFill/>
          </a:ln>
        </p:spPr>
      </p:pic>
      <p:sp>
        <p:nvSpPr>
          <p:cNvPr id="224" name="Google Shape;224;p33"/>
          <p:cNvSpPr txBox="1"/>
          <p:nvPr/>
        </p:nvSpPr>
        <p:spPr>
          <a:xfrm>
            <a:off x="76200" y="0"/>
            <a:ext cx="91440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PRUEBAS DE COLOR:</a:t>
            </a:r>
            <a:endParaRPr b="1" sz="30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4"/>
          <p:cNvSpPr txBox="1"/>
          <p:nvPr/>
        </p:nvSpPr>
        <p:spPr>
          <a:xfrm>
            <a:off x="116825" y="28575"/>
            <a:ext cx="53937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DATASHEET:  NOX</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230" name="Google Shape;230;p34"/>
          <p:cNvSpPr txBox="1"/>
          <p:nvPr/>
        </p:nvSpPr>
        <p:spPr>
          <a:xfrm>
            <a:off x="396375" y="950500"/>
            <a:ext cx="7729800" cy="3849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0F9D58"/>
              </a:buClr>
              <a:buSzPts val="1500"/>
              <a:buFont typeface="Roboto"/>
              <a:buChar char="●"/>
            </a:pPr>
            <a:r>
              <a:rPr b="1" lang="es" sz="1500">
                <a:solidFill>
                  <a:srgbClr val="0F9D58"/>
                </a:solidFill>
                <a:latin typeface="Roboto"/>
                <a:ea typeface="Roboto"/>
                <a:cs typeface="Roboto"/>
                <a:sym typeface="Roboto"/>
              </a:rPr>
              <a:t>Nombre:</a:t>
            </a:r>
            <a:r>
              <a:rPr lang="es" sz="1500">
                <a:solidFill>
                  <a:srgbClr val="0F9D58"/>
                </a:solidFill>
                <a:latin typeface="Roboto"/>
                <a:ea typeface="Roboto"/>
                <a:cs typeface="Roboto"/>
                <a:sym typeface="Roboto"/>
              </a:rPr>
              <a:t> Nox</a:t>
            </a:r>
            <a:endParaRPr sz="1500">
              <a:solidFill>
                <a:srgbClr val="0F9D58"/>
              </a:solidFill>
              <a:latin typeface="Roboto"/>
              <a:ea typeface="Roboto"/>
              <a:cs typeface="Roboto"/>
              <a:sym typeface="Roboto"/>
            </a:endParaRPr>
          </a:p>
          <a:p>
            <a:pPr indent="-323850" lvl="0" marL="457200" rtl="0" algn="l">
              <a:spcBef>
                <a:spcPts val="0"/>
              </a:spcBef>
              <a:spcAft>
                <a:spcPts val="0"/>
              </a:spcAft>
              <a:buClr>
                <a:srgbClr val="0F9D58"/>
              </a:buClr>
              <a:buSzPts val="1500"/>
              <a:buFont typeface="Roboto"/>
              <a:buChar char="●"/>
            </a:pPr>
            <a:r>
              <a:rPr b="1" lang="es" sz="1500">
                <a:solidFill>
                  <a:srgbClr val="0F9D58"/>
                </a:solidFill>
                <a:latin typeface="Roboto"/>
                <a:ea typeface="Roboto"/>
                <a:cs typeface="Roboto"/>
                <a:sym typeface="Roboto"/>
              </a:rPr>
              <a:t>Origen:</a:t>
            </a:r>
            <a:r>
              <a:rPr lang="es" sz="1500">
                <a:solidFill>
                  <a:srgbClr val="0F9D58"/>
                </a:solidFill>
                <a:latin typeface="Roboto"/>
                <a:ea typeface="Roboto"/>
                <a:cs typeface="Roboto"/>
                <a:sym typeface="Roboto"/>
              </a:rPr>
              <a:t> </a:t>
            </a:r>
            <a:r>
              <a:rPr lang="es" sz="1500">
                <a:solidFill>
                  <a:srgbClr val="0F9D58"/>
                </a:solidFill>
                <a:latin typeface="Roboto"/>
                <a:ea typeface="Roboto"/>
                <a:cs typeface="Roboto"/>
                <a:sym typeface="Roboto"/>
              </a:rPr>
              <a:t>Habitante/Guardián del bosque.</a:t>
            </a:r>
            <a:endParaRPr sz="1500">
              <a:solidFill>
                <a:srgbClr val="0F9D58"/>
              </a:solidFill>
              <a:latin typeface="Roboto"/>
              <a:ea typeface="Roboto"/>
              <a:cs typeface="Roboto"/>
              <a:sym typeface="Roboto"/>
            </a:endParaRPr>
          </a:p>
          <a:p>
            <a:pPr indent="-323850" lvl="0" marL="457200" rtl="0" algn="l">
              <a:spcBef>
                <a:spcPts val="0"/>
              </a:spcBef>
              <a:spcAft>
                <a:spcPts val="0"/>
              </a:spcAft>
              <a:buClr>
                <a:srgbClr val="0F9D58"/>
              </a:buClr>
              <a:buSzPts val="1500"/>
              <a:buFont typeface="Roboto"/>
              <a:buChar char="●"/>
            </a:pPr>
            <a:r>
              <a:rPr b="1" lang="es" sz="1500">
                <a:solidFill>
                  <a:srgbClr val="0F9D58"/>
                </a:solidFill>
                <a:latin typeface="Roboto"/>
                <a:ea typeface="Roboto"/>
                <a:cs typeface="Roboto"/>
                <a:sym typeface="Roboto"/>
              </a:rPr>
              <a:t>Edad:</a:t>
            </a:r>
            <a:r>
              <a:rPr lang="es" sz="1500">
                <a:solidFill>
                  <a:srgbClr val="0F9D58"/>
                </a:solidFill>
                <a:latin typeface="Roboto"/>
                <a:ea typeface="Roboto"/>
                <a:cs typeface="Roboto"/>
                <a:sym typeface="Roboto"/>
              </a:rPr>
              <a:t> Desconocida.</a:t>
            </a:r>
            <a:endParaRPr sz="1500">
              <a:solidFill>
                <a:srgbClr val="0F9D58"/>
              </a:solidFill>
              <a:latin typeface="Roboto"/>
              <a:ea typeface="Roboto"/>
              <a:cs typeface="Roboto"/>
              <a:sym typeface="Roboto"/>
            </a:endParaRPr>
          </a:p>
          <a:p>
            <a:pPr indent="-323850" lvl="0" marL="457200" rtl="0" algn="l">
              <a:spcBef>
                <a:spcPts val="0"/>
              </a:spcBef>
              <a:spcAft>
                <a:spcPts val="0"/>
              </a:spcAft>
              <a:buClr>
                <a:srgbClr val="0F9D58"/>
              </a:buClr>
              <a:buSzPts val="1500"/>
              <a:buFont typeface="Roboto"/>
              <a:buChar char="●"/>
            </a:pPr>
            <a:r>
              <a:rPr b="1" lang="es" sz="1500">
                <a:solidFill>
                  <a:srgbClr val="0F9D58"/>
                </a:solidFill>
                <a:latin typeface="Roboto"/>
                <a:ea typeface="Roboto"/>
                <a:cs typeface="Roboto"/>
                <a:sym typeface="Roboto"/>
              </a:rPr>
              <a:t>Puntos importantes:</a:t>
            </a:r>
            <a:r>
              <a:rPr lang="es" sz="1500">
                <a:solidFill>
                  <a:srgbClr val="0F9D58"/>
                </a:solidFill>
                <a:latin typeface="Roboto"/>
                <a:ea typeface="Roboto"/>
                <a:cs typeface="Roboto"/>
                <a:sym typeface="Roboto"/>
              </a:rPr>
              <a:t> No es el verdadero villano, sino</a:t>
            </a:r>
            <a:r>
              <a:rPr lang="es" sz="1500">
                <a:solidFill>
                  <a:srgbClr val="0F9D58"/>
                </a:solidFill>
                <a:latin typeface="Roboto"/>
                <a:ea typeface="Roboto"/>
                <a:cs typeface="Roboto"/>
                <a:sym typeface="Roboto"/>
              </a:rPr>
              <a:t> </a:t>
            </a:r>
            <a:r>
              <a:rPr lang="es" sz="1500">
                <a:solidFill>
                  <a:srgbClr val="0F9D58"/>
                </a:solidFill>
                <a:latin typeface="Roboto"/>
                <a:ea typeface="Roboto"/>
                <a:cs typeface="Roboto"/>
                <a:sym typeface="Roboto"/>
              </a:rPr>
              <a:t>el verdadero </a:t>
            </a:r>
            <a:r>
              <a:rPr lang="es" sz="1500">
                <a:solidFill>
                  <a:srgbClr val="0F9D58"/>
                </a:solidFill>
                <a:latin typeface="Roboto"/>
                <a:ea typeface="Roboto"/>
                <a:cs typeface="Roboto"/>
                <a:sym typeface="Roboto"/>
              </a:rPr>
              <a:t>héroe</a:t>
            </a:r>
            <a:r>
              <a:rPr lang="es" sz="1500">
                <a:solidFill>
                  <a:srgbClr val="0F9D58"/>
                </a:solidFill>
                <a:latin typeface="Roboto"/>
                <a:ea typeface="Roboto"/>
                <a:cs typeface="Roboto"/>
                <a:sym typeface="Roboto"/>
              </a:rPr>
              <a:t>.</a:t>
            </a:r>
            <a:endParaRPr sz="1500">
              <a:solidFill>
                <a:srgbClr val="0F9D58"/>
              </a:solidFill>
              <a:latin typeface="Roboto"/>
              <a:ea typeface="Roboto"/>
              <a:cs typeface="Roboto"/>
              <a:sym typeface="Roboto"/>
            </a:endParaRPr>
          </a:p>
          <a:p>
            <a:pPr indent="0" lvl="0" marL="0" rtl="0" algn="l">
              <a:spcBef>
                <a:spcPts val="0"/>
              </a:spcBef>
              <a:spcAft>
                <a:spcPts val="0"/>
              </a:spcAft>
              <a:buNone/>
            </a:pPr>
            <a:r>
              <a:t/>
            </a:r>
            <a:endParaRPr sz="1500">
              <a:solidFill>
                <a:srgbClr val="0F9D58"/>
              </a:solidFill>
              <a:latin typeface="Roboto"/>
              <a:ea typeface="Roboto"/>
              <a:cs typeface="Roboto"/>
              <a:sym typeface="Roboto"/>
            </a:endParaRPr>
          </a:p>
          <a:p>
            <a:pPr indent="0" lvl="0" marL="0" rtl="0" algn="l">
              <a:spcBef>
                <a:spcPts val="0"/>
              </a:spcBef>
              <a:spcAft>
                <a:spcPts val="0"/>
              </a:spcAft>
              <a:buNone/>
            </a:pPr>
            <a:r>
              <a:t/>
            </a:r>
            <a:endParaRPr sz="1500">
              <a:solidFill>
                <a:srgbClr val="0F9D58"/>
              </a:solidFill>
              <a:latin typeface="Roboto"/>
              <a:ea typeface="Roboto"/>
              <a:cs typeface="Roboto"/>
              <a:sym typeface="Roboto"/>
            </a:endParaRPr>
          </a:p>
          <a:p>
            <a:pPr indent="0" lvl="0" marL="0" rtl="0" algn="l">
              <a:spcBef>
                <a:spcPts val="0"/>
              </a:spcBef>
              <a:spcAft>
                <a:spcPts val="0"/>
              </a:spcAft>
              <a:buNone/>
            </a:pPr>
            <a:r>
              <a:rPr b="1" lang="es" sz="1500">
                <a:solidFill>
                  <a:srgbClr val="0F9D58"/>
                </a:solidFill>
                <a:latin typeface="Roboto"/>
                <a:ea typeface="Roboto"/>
                <a:cs typeface="Roboto"/>
                <a:sym typeface="Roboto"/>
              </a:rPr>
              <a:t>MOTIVACIONES:</a:t>
            </a:r>
            <a:endParaRPr b="1" sz="1500">
              <a:solidFill>
                <a:srgbClr val="0F9D58"/>
              </a:solidFill>
              <a:latin typeface="Roboto"/>
              <a:ea typeface="Roboto"/>
              <a:cs typeface="Roboto"/>
              <a:sym typeface="Roboto"/>
            </a:endParaRPr>
          </a:p>
          <a:p>
            <a:pPr indent="0" lvl="0" marL="0" rtl="0" algn="l">
              <a:spcBef>
                <a:spcPts val="0"/>
              </a:spcBef>
              <a:spcAft>
                <a:spcPts val="0"/>
              </a:spcAft>
              <a:buNone/>
            </a:pPr>
            <a:r>
              <a:rPr lang="es" sz="1500">
                <a:solidFill>
                  <a:srgbClr val="0F9D58"/>
                </a:solidFill>
                <a:latin typeface="Roboto"/>
                <a:ea typeface="Roboto"/>
                <a:cs typeface="Roboto"/>
                <a:sym typeface="Roboto"/>
              </a:rPr>
              <a:t>Impedir que el gran árbol haga el mal. Salvar el mundo.</a:t>
            </a:r>
            <a:endParaRPr sz="1500">
              <a:solidFill>
                <a:srgbClr val="0F9D58"/>
              </a:solidFill>
              <a:latin typeface="Roboto"/>
              <a:ea typeface="Roboto"/>
              <a:cs typeface="Roboto"/>
              <a:sym typeface="Roboto"/>
            </a:endParaRPr>
          </a:p>
          <a:p>
            <a:pPr indent="0" lvl="0" marL="0" rtl="0" algn="l">
              <a:spcBef>
                <a:spcPts val="0"/>
              </a:spcBef>
              <a:spcAft>
                <a:spcPts val="0"/>
              </a:spcAft>
              <a:buNone/>
            </a:pPr>
            <a:r>
              <a:t/>
            </a:r>
            <a:endParaRPr sz="1500">
              <a:solidFill>
                <a:srgbClr val="0F9D58"/>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500">
              <a:solidFill>
                <a:srgbClr val="0F9D58"/>
              </a:solidFill>
              <a:latin typeface="Roboto"/>
              <a:ea typeface="Roboto"/>
              <a:cs typeface="Roboto"/>
              <a:sym typeface="Roboto"/>
            </a:endParaRPr>
          </a:p>
          <a:p>
            <a:pPr indent="0" lvl="0" marL="0" rtl="0" algn="l">
              <a:spcBef>
                <a:spcPts val="0"/>
              </a:spcBef>
              <a:spcAft>
                <a:spcPts val="0"/>
              </a:spcAft>
              <a:buNone/>
            </a:pPr>
            <a:r>
              <a:rPr b="1" lang="es" sz="1500">
                <a:solidFill>
                  <a:srgbClr val="0F9D58"/>
                </a:solidFill>
                <a:latin typeface="Roboto"/>
                <a:ea typeface="Roboto"/>
                <a:cs typeface="Roboto"/>
                <a:sym typeface="Roboto"/>
              </a:rPr>
              <a:t>FÍSICO</a:t>
            </a:r>
            <a:r>
              <a:rPr b="1" lang="es" sz="1500">
                <a:solidFill>
                  <a:srgbClr val="0F9D58"/>
                </a:solidFill>
                <a:latin typeface="Roboto"/>
                <a:ea typeface="Roboto"/>
                <a:cs typeface="Roboto"/>
                <a:sym typeface="Roboto"/>
              </a:rPr>
              <a:t>:</a:t>
            </a:r>
            <a:r>
              <a:rPr lang="es" sz="1500">
                <a:solidFill>
                  <a:srgbClr val="0F9D58"/>
                </a:solidFill>
                <a:latin typeface="Roboto"/>
                <a:ea typeface="Roboto"/>
                <a:cs typeface="Roboto"/>
                <a:sym typeface="Roboto"/>
              </a:rPr>
              <a:t> Polilla, tímida, valiente. 2m.</a:t>
            </a:r>
            <a:endParaRPr sz="1500">
              <a:solidFill>
                <a:srgbClr val="0F9D58"/>
              </a:solidFill>
              <a:latin typeface="Roboto"/>
              <a:ea typeface="Roboto"/>
              <a:cs typeface="Roboto"/>
              <a:sym typeface="Roboto"/>
            </a:endParaRPr>
          </a:p>
          <a:p>
            <a:pPr indent="0" lvl="0" marL="0" rtl="0" algn="l">
              <a:spcBef>
                <a:spcPts val="0"/>
              </a:spcBef>
              <a:spcAft>
                <a:spcPts val="0"/>
              </a:spcAft>
              <a:buNone/>
            </a:pPr>
            <a:r>
              <a:t/>
            </a:r>
            <a:endParaRPr sz="1500">
              <a:solidFill>
                <a:srgbClr val="0F9D58"/>
              </a:solidFill>
              <a:latin typeface="Roboto"/>
              <a:ea typeface="Roboto"/>
              <a:cs typeface="Roboto"/>
              <a:sym typeface="Roboto"/>
            </a:endParaRPr>
          </a:p>
          <a:p>
            <a:pPr indent="0" lvl="0" marL="0" rtl="0" algn="l">
              <a:spcBef>
                <a:spcPts val="0"/>
              </a:spcBef>
              <a:spcAft>
                <a:spcPts val="0"/>
              </a:spcAft>
              <a:buNone/>
            </a:pPr>
            <a:r>
              <a:rPr b="1" lang="es" sz="1500">
                <a:solidFill>
                  <a:srgbClr val="0F9D58"/>
                </a:solidFill>
                <a:latin typeface="Roboto"/>
                <a:ea typeface="Roboto"/>
                <a:cs typeface="Roboto"/>
                <a:sym typeface="Roboto"/>
              </a:rPr>
              <a:t>HISTORIA: </a:t>
            </a:r>
            <a:r>
              <a:rPr lang="es" sz="1500">
                <a:solidFill>
                  <a:srgbClr val="0F9D58"/>
                </a:solidFill>
                <a:latin typeface="Roboto"/>
                <a:ea typeface="Roboto"/>
                <a:cs typeface="Roboto"/>
                <a:sym typeface="Roboto"/>
              </a:rPr>
              <a:t>Era el antiguo guardián del bosque. Descubrió los planes maléficos del Gran Árbol y quiso parar sus “pies”. Por ese motivo, se adentra hacia el corazón de su enemigo para matarlo, ya que allí es su punto débil.</a:t>
            </a:r>
            <a:endParaRPr sz="1500">
              <a:solidFill>
                <a:srgbClr val="0F9D58"/>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0F9D58"/>
              </a:solidFill>
              <a:latin typeface="Roboto"/>
              <a:ea typeface="Roboto"/>
              <a:cs typeface="Roboto"/>
              <a:sym typeface="Roboto"/>
            </a:endParaRPr>
          </a:p>
          <a:p>
            <a:pPr indent="0" lvl="0" marL="0" rtl="0" algn="l">
              <a:spcBef>
                <a:spcPts val="0"/>
              </a:spcBef>
              <a:spcAft>
                <a:spcPts val="0"/>
              </a:spcAft>
              <a:buNone/>
            </a:pPr>
            <a:r>
              <a:t/>
            </a:r>
            <a:endParaRPr>
              <a:solidFill>
                <a:srgbClr val="0F9D5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5DA7A"/>
            </a:gs>
            <a:gs pos="100000">
              <a:srgbClr val="0E5E37"/>
            </a:gs>
          </a:gsLst>
          <a:lin ang="5400012" scaled="0"/>
        </a:gradFill>
      </p:bgPr>
    </p:bg>
    <p:spTree>
      <p:nvGrpSpPr>
        <p:cNvPr id="234" name="Shape 234"/>
        <p:cNvGrpSpPr/>
        <p:nvPr/>
      </p:nvGrpSpPr>
      <p:grpSpPr>
        <a:xfrm>
          <a:off x="0" y="0"/>
          <a:ext cx="0" cy="0"/>
          <a:chOff x="0" y="0"/>
          <a:chExt cx="0" cy="0"/>
        </a:xfrm>
      </p:grpSpPr>
      <p:pic>
        <p:nvPicPr>
          <p:cNvPr id="235" name="Google Shape;235;p35"/>
          <p:cNvPicPr preferRelativeResize="0"/>
          <p:nvPr/>
        </p:nvPicPr>
        <p:blipFill rotWithShape="1">
          <a:blip r:embed="rId3">
            <a:alphaModFix/>
          </a:blip>
          <a:srcRect b="0" l="0" r="0" t="3185"/>
          <a:stretch/>
        </p:blipFill>
        <p:spPr>
          <a:xfrm>
            <a:off x="-257175" y="-80475"/>
            <a:ext cx="9740145" cy="5304450"/>
          </a:xfrm>
          <a:prstGeom prst="rect">
            <a:avLst/>
          </a:prstGeom>
          <a:noFill/>
          <a:ln>
            <a:noFill/>
          </a:ln>
        </p:spPr>
      </p:pic>
      <p:grpSp>
        <p:nvGrpSpPr>
          <p:cNvPr id="236" name="Google Shape;236;p35"/>
          <p:cNvGrpSpPr/>
          <p:nvPr/>
        </p:nvGrpSpPr>
        <p:grpSpPr>
          <a:xfrm>
            <a:off x="-28575" y="4795725"/>
            <a:ext cx="3033600" cy="347775"/>
            <a:chOff x="-6786525" y="-4033875"/>
            <a:chExt cx="3033600" cy="347775"/>
          </a:xfrm>
        </p:grpSpPr>
        <p:sp>
          <p:nvSpPr>
            <p:cNvPr id="237" name="Google Shape;237;p35"/>
            <p:cNvSpPr/>
            <p:nvPr/>
          </p:nvSpPr>
          <p:spPr>
            <a:xfrm>
              <a:off x="-6762750" y="-3962400"/>
              <a:ext cx="1909800" cy="276300"/>
            </a:xfrm>
            <a:prstGeom prst="rect">
              <a:avLst/>
            </a:prstGeom>
            <a:solidFill>
              <a:srgbClr val="0F9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txBox="1"/>
            <p:nvPr/>
          </p:nvSpPr>
          <p:spPr>
            <a:xfrm>
              <a:off x="-6786525" y="-4033875"/>
              <a:ext cx="30336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FFFFFF"/>
                  </a:solidFill>
                  <a:latin typeface="Roboto"/>
                  <a:ea typeface="Roboto"/>
                  <a:cs typeface="Roboto"/>
                  <a:sym typeface="Roboto"/>
                </a:rPr>
                <a:t>MOODBOARD: NOX</a:t>
              </a:r>
              <a:endParaRPr b="1" sz="1600">
                <a:solidFill>
                  <a:srgbClr val="FFFFFF"/>
                </a:solidFill>
                <a:latin typeface="Roboto"/>
                <a:ea typeface="Roboto"/>
                <a:cs typeface="Roboto"/>
                <a:sym typeface="Roboto"/>
              </a:endParaRPr>
            </a:p>
            <a:p>
              <a:pPr indent="0" lvl="0" marL="0" rtl="0" algn="l">
                <a:spcBef>
                  <a:spcPts val="0"/>
                </a:spcBef>
                <a:spcAft>
                  <a:spcPts val="0"/>
                </a:spcAft>
                <a:buNone/>
              </a:pPr>
              <a:r>
                <a:rPr lang="es"/>
                <a:t>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2" name="Shape 242"/>
        <p:cNvGrpSpPr/>
        <p:nvPr/>
      </p:nvGrpSpPr>
      <p:grpSpPr>
        <a:xfrm>
          <a:off x="0" y="0"/>
          <a:ext cx="0" cy="0"/>
          <a:chOff x="0" y="0"/>
          <a:chExt cx="0" cy="0"/>
        </a:xfrm>
      </p:grpSpPr>
      <p:pic>
        <p:nvPicPr>
          <p:cNvPr id="243" name="Google Shape;243;p36"/>
          <p:cNvPicPr preferRelativeResize="0"/>
          <p:nvPr/>
        </p:nvPicPr>
        <p:blipFill rotWithShape="1">
          <a:blip r:embed="rId4">
            <a:alphaModFix/>
          </a:blip>
          <a:srcRect b="0" l="3505" r="3496" t="2903"/>
          <a:stretch/>
        </p:blipFill>
        <p:spPr>
          <a:xfrm>
            <a:off x="0" y="770850"/>
            <a:ext cx="9144000" cy="4322426"/>
          </a:xfrm>
          <a:prstGeom prst="rect">
            <a:avLst/>
          </a:prstGeom>
          <a:noFill/>
          <a:ln>
            <a:noFill/>
          </a:ln>
        </p:spPr>
      </p:pic>
      <p:sp>
        <p:nvSpPr>
          <p:cNvPr id="244" name="Google Shape;244;p36"/>
          <p:cNvSpPr txBox="1"/>
          <p:nvPr>
            <p:ph type="title"/>
          </p:nvPr>
        </p:nvSpPr>
        <p:spPr>
          <a:xfrm>
            <a:off x="98250" y="16350"/>
            <a:ext cx="8826600" cy="60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SKETCHES: NOX</a:t>
            </a:r>
            <a:endParaRPr b="1" sz="3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8" name="Shape 248"/>
        <p:cNvGrpSpPr/>
        <p:nvPr/>
      </p:nvGrpSpPr>
      <p:grpSpPr>
        <a:xfrm>
          <a:off x="0" y="0"/>
          <a:ext cx="0" cy="0"/>
          <a:chOff x="0" y="0"/>
          <a:chExt cx="0" cy="0"/>
        </a:xfrm>
      </p:grpSpPr>
      <p:pic>
        <p:nvPicPr>
          <p:cNvPr id="249" name="Google Shape;249;p37"/>
          <p:cNvPicPr preferRelativeResize="0"/>
          <p:nvPr/>
        </p:nvPicPr>
        <p:blipFill>
          <a:blip r:embed="rId4">
            <a:alphaModFix/>
          </a:blip>
          <a:stretch>
            <a:fillRect/>
          </a:stretch>
        </p:blipFill>
        <p:spPr>
          <a:xfrm>
            <a:off x="0" y="1641650"/>
            <a:ext cx="9143997" cy="2406545"/>
          </a:xfrm>
          <a:prstGeom prst="rect">
            <a:avLst/>
          </a:prstGeom>
          <a:noFill/>
          <a:ln>
            <a:noFill/>
          </a:ln>
        </p:spPr>
      </p:pic>
      <p:pic>
        <p:nvPicPr>
          <p:cNvPr id="250" name="Google Shape;250;p37"/>
          <p:cNvPicPr preferRelativeResize="0"/>
          <p:nvPr/>
        </p:nvPicPr>
        <p:blipFill>
          <a:blip r:embed="rId4">
            <a:alphaModFix/>
          </a:blip>
          <a:stretch>
            <a:fillRect/>
          </a:stretch>
        </p:blipFill>
        <p:spPr>
          <a:xfrm>
            <a:off x="0" y="1775000"/>
            <a:ext cx="9143997" cy="2406545"/>
          </a:xfrm>
          <a:prstGeom prst="rect">
            <a:avLst/>
          </a:prstGeom>
          <a:noFill/>
          <a:ln>
            <a:noFill/>
          </a:ln>
        </p:spPr>
      </p:pic>
      <p:sp>
        <p:nvSpPr>
          <p:cNvPr id="251" name="Google Shape;251;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PRUEBAS DE COLOR</a:t>
            </a:r>
            <a:r>
              <a:rPr b="1" lang="es" sz="3000">
                <a:solidFill>
                  <a:srgbClr val="FFFFFF"/>
                </a:solidFill>
              </a:rPr>
              <a:t>: NOX</a:t>
            </a:r>
            <a:endParaRPr b="1" sz="3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8"/>
          <p:cNvSpPr txBox="1"/>
          <p:nvPr/>
        </p:nvSpPr>
        <p:spPr>
          <a:xfrm>
            <a:off x="90475" y="19075"/>
            <a:ext cx="53937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DATASHEET: WILLOW TREE</a:t>
            </a:r>
            <a:endParaRPr sz="3000">
              <a:solidFill>
                <a:srgbClr val="FFFFFF"/>
              </a:solidFill>
            </a:endParaRPr>
          </a:p>
        </p:txBody>
      </p:sp>
      <p:sp>
        <p:nvSpPr>
          <p:cNvPr id="257" name="Google Shape;257;p38"/>
          <p:cNvSpPr txBox="1"/>
          <p:nvPr/>
        </p:nvSpPr>
        <p:spPr>
          <a:xfrm>
            <a:off x="321850" y="971250"/>
            <a:ext cx="7729800" cy="384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2"/>
              </a:buClr>
              <a:buSzPts val="1800"/>
              <a:buFont typeface="Roboto"/>
              <a:buChar char="●"/>
            </a:pPr>
            <a:r>
              <a:rPr lang="es" sz="1800">
                <a:solidFill>
                  <a:schemeClr val="accent2"/>
                </a:solidFill>
                <a:latin typeface="Roboto"/>
                <a:ea typeface="Roboto"/>
                <a:cs typeface="Roboto"/>
                <a:sym typeface="Roboto"/>
              </a:rPr>
              <a:t>Nombre: Willow Tree</a:t>
            </a:r>
            <a:endParaRPr sz="1800">
              <a:solidFill>
                <a:schemeClr val="accent2"/>
              </a:solidFill>
              <a:latin typeface="Roboto"/>
              <a:ea typeface="Roboto"/>
              <a:cs typeface="Roboto"/>
              <a:sym typeface="Roboto"/>
            </a:endParaRPr>
          </a:p>
          <a:p>
            <a:pPr indent="-342900" lvl="0" marL="457200" rtl="0" algn="l">
              <a:spcBef>
                <a:spcPts val="0"/>
              </a:spcBef>
              <a:spcAft>
                <a:spcPts val="0"/>
              </a:spcAft>
              <a:buClr>
                <a:schemeClr val="accent2"/>
              </a:buClr>
              <a:buSzPts val="1800"/>
              <a:buFont typeface="Roboto"/>
              <a:buChar char="●"/>
            </a:pPr>
            <a:r>
              <a:rPr lang="es" sz="1800">
                <a:solidFill>
                  <a:schemeClr val="accent2"/>
                </a:solidFill>
                <a:latin typeface="Roboto"/>
                <a:ea typeface="Roboto"/>
                <a:cs typeface="Roboto"/>
                <a:sym typeface="Roboto"/>
              </a:rPr>
              <a:t>Origen: ?</a:t>
            </a:r>
            <a:endParaRPr sz="1800">
              <a:solidFill>
                <a:schemeClr val="accent2"/>
              </a:solidFill>
              <a:latin typeface="Roboto"/>
              <a:ea typeface="Roboto"/>
              <a:cs typeface="Roboto"/>
              <a:sym typeface="Roboto"/>
            </a:endParaRPr>
          </a:p>
          <a:p>
            <a:pPr indent="-342900" lvl="0" marL="457200" rtl="0" algn="l">
              <a:spcBef>
                <a:spcPts val="0"/>
              </a:spcBef>
              <a:spcAft>
                <a:spcPts val="0"/>
              </a:spcAft>
              <a:buClr>
                <a:schemeClr val="accent2"/>
              </a:buClr>
              <a:buSzPts val="1800"/>
              <a:buFont typeface="Roboto"/>
              <a:buChar char="●"/>
            </a:pPr>
            <a:r>
              <a:rPr lang="es" sz="1800">
                <a:solidFill>
                  <a:schemeClr val="accent2"/>
                </a:solidFill>
                <a:latin typeface="Roboto"/>
                <a:ea typeface="Roboto"/>
                <a:cs typeface="Roboto"/>
                <a:sym typeface="Roboto"/>
              </a:rPr>
              <a:t>Edad: ?</a:t>
            </a:r>
            <a:endParaRPr sz="1800">
              <a:solidFill>
                <a:schemeClr val="accent2"/>
              </a:solidFill>
              <a:latin typeface="Roboto"/>
              <a:ea typeface="Roboto"/>
              <a:cs typeface="Roboto"/>
              <a:sym typeface="Roboto"/>
            </a:endParaRPr>
          </a:p>
          <a:p>
            <a:pPr indent="0" lvl="0" marL="457200" rtl="0" algn="l">
              <a:spcBef>
                <a:spcPts val="0"/>
              </a:spcBef>
              <a:spcAft>
                <a:spcPts val="0"/>
              </a:spcAft>
              <a:buNone/>
            </a:pPr>
            <a:r>
              <a:t/>
            </a:r>
            <a:endParaRPr sz="1800">
              <a:solidFill>
                <a:schemeClr val="accent2"/>
              </a:solidFill>
              <a:latin typeface="Roboto"/>
              <a:ea typeface="Roboto"/>
              <a:cs typeface="Roboto"/>
              <a:sym typeface="Roboto"/>
            </a:endParaRPr>
          </a:p>
          <a:p>
            <a:pPr indent="0" lvl="0" marL="0" rtl="0" algn="l">
              <a:spcBef>
                <a:spcPts val="0"/>
              </a:spcBef>
              <a:spcAft>
                <a:spcPts val="0"/>
              </a:spcAft>
              <a:buNone/>
            </a:pPr>
            <a:r>
              <a:rPr b="1" lang="es" sz="1800">
                <a:solidFill>
                  <a:schemeClr val="accent2"/>
                </a:solidFill>
                <a:latin typeface="Roboto"/>
                <a:ea typeface="Roboto"/>
                <a:cs typeface="Roboto"/>
                <a:sym typeface="Roboto"/>
              </a:rPr>
              <a:t>Puntos importantes:</a:t>
            </a:r>
            <a:r>
              <a:rPr lang="es" sz="1800">
                <a:solidFill>
                  <a:schemeClr val="accent2"/>
                </a:solidFill>
                <a:latin typeface="Roboto"/>
                <a:ea typeface="Roboto"/>
                <a:cs typeface="Roboto"/>
                <a:sym typeface="Roboto"/>
              </a:rPr>
              <a:t> Miente y engaña a nuestro protagonista. </a:t>
            </a:r>
            <a:endParaRPr sz="1800">
              <a:solidFill>
                <a:schemeClr val="accent2"/>
              </a:solidFill>
              <a:latin typeface="Roboto"/>
              <a:ea typeface="Roboto"/>
              <a:cs typeface="Roboto"/>
              <a:sym typeface="Roboto"/>
            </a:endParaRPr>
          </a:p>
          <a:p>
            <a:pPr indent="0" lvl="0" marL="0" rtl="0" algn="l">
              <a:spcBef>
                <a:spcPts val="0"/>
              </a:spcBef>
              <a:spcAft>
                <a:spcPts val="0"/>
              </a:spcAft>
              <a:buNone/>
            </a:pPr>
            <a:r>
              <a:t/>
            </a:r>
            <a:endParaRPr sz="1800">
              <a:solidFill>
                <a:schemeClr val="accent2"/>
              </a:solidFill>
              <a:latin typeface="Roboto"/>
              <a:ea typeface="Roboto"/>
              <a:cs typeface="Roboto"/>
              <a:sym typeface="Roboto"/>
            </a:endParaRPr>
          </a:p>
          <a:p>
            <a:pPr indent="0" lvl="0" marL="0" rtl="0" algn="l">
              <a:spcBef>
                <a:spcPts val="0"/>
              </a:spcBef>
              <a:spcAft>
                <a:spcPts val="0"/>
              </a:spcAft>
              <a:buNone/>
            </a:pPr>
            <a:r>
              <a:rPr b="1" lang="es" sz="1800">
                <a:solidFill>
                  <a:schemeClr val="accent2"/>
                </a:solidFill>
                <a:latin typeface="Roboto"/>
                <a:ea typeface="Roboto"/>
                <a:cs typeface="Roboto"/>
                <a:sym typeface="Roboto"/>
              </a:rPr>
              <a:t>MOTIVACIONES: </a:t>
            </a:r>
            <a:r>
              <a:rPr lang="es" sz="1800">
                <a:solidFill>
                  <a:schemeClr val="accent2"/>
                </a:solidFill>
                <a:latin typeface="Roboto"/>
                <a:ea typeface="Roboto"/>
                <a:cs typeface="Roboto"/>
                <a:sym typeface="Roboto"/>
              </a:rPr>
              <a:t>Quiere el control absoluto del bosque y del planeta.</a:t>
            </a:r>
            <a:endParaRPr sz="1800">
              <a:solidFill>
                <a:schemeClr val="accent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accent2"/>
              </a:solidFill>
              <a:latin typeface="Roboto"/>
              <a:ea typeface="Roboto"/>
              <a:cs typeface="Roboto"/>
              <a:sym typeface="Roboto"/>
            </a:endParaRPr>
          </a:p>
          <a:p>
            <a:pPr indent="0" lvl="0" marL="0" rtl="0" algn="l">
              <a:spcBef>
                <a:spcPts val="0"/>
              </a:spcBef>
              <a:spcAft>
                <a:spcPts val="0"/>
              </a:spcAft>
              <a:buNone/>
            </a:pPr>
            <a:r>
              <a:rPr b="1" lang="es" sz="1800">
                <a:solidFill>
                  <a:schemeClr val="accent2"/>
                </a:solidFill>
                <a:latin typeface="Roboto"/>
                <a:ea typeface="Roboto"/>
                <a:cs typeface="Roboto"/>
                <a:sym typeface="Roboto"/>
              </a:rPr>
              <a:t>FÍSICO</a:t>
            </a:r>
            <a:r>
              <a:rPr b="1" lang="es" sz="1800">
                <a:solidFill>
                  <a:schemeClr val="accent2"/>
                </a:solidFill>
                <a:latin typeface="Roboto"/>
                <a:ea typeface="Roboto"/>
                <a:cs typeface="Roboto"/>
                <a:sym typeface="Roboto"/>
              </a:rPr>
              <a:t>:</a:t>
            </a:r>
            <a:r>
              <a:rPr lang="es" sz="1800">
                <a:solidFill>
                  <a:schemeClr val="accent2"/>
                </a:solidFill>
                <a:latin typeface="Roboto"/>
                <a:ea typeface="Roboto"/>
                <a:cs typeface="Roboto"/>
                <a:sym typeface="Roboto"/>
              </a:rPr>
              <a:t> W</a:t>
            </a:r>
            <a:r>
              <a:rPr lang="es" sz="1800">
                <a:solidFill>
                  <a:schemeClr val="accent2"/>
                </a:solidFill>
                <a:latin typeface="Roboto"/>
                <a:ea typeface="Roboto"/>
                <a:cs typeface="Roboto"/>
                <a:sym typeface="Roboto"/>
              </a:rPr>
              <a:t>illow Tree.</a:t>
            </a:r>
            <a:endParaRPr sz="1800">
              <a:solidFill>
                <a:schemeClr val="accent2"/>
              </a:solidFill>
              <a:latin typeface="Roboto"/>
              <a:ea typeface="Roboto"/>
              <a:cs typeface="Roboto"/>
              <a:sym typeface="Roboto"/>
            </a:endParaRPr>
          </a:p>
          <a:p>
            <a:pPr indent="0" lvl="0" marL="0" rtl="0" algn="l">
              <a:spcBef>
                <a:spcPts val="0"/>
              </a:spcBef>
              <a:spcAft>
                <a:spcPts val="0"/>
              </a:spcAft>
              <a:buNone/>
            </a:pPr>
            <a:r>
              <a:t/>
            </a:r>
            <a:endParaRPr sz="1800">
              <a:solidFill>
                <a:schemeClr val="accent2"/>
              </a:solidFill>
              <a:latin typeface="Roboto"/>
              <a:ea typeface="Roboto"/>
              <a:cs typeface="Roboto"/>
              <a:sym typeface="Roboto"/>
            </a:endParaRPr>
          </a:p>
          <a:p>
            <a:pPr indent="0" lvl="0" marL="0" rtl="0" algn="l">
              <a:spcBef>
                <a:spcPts val="0"/>
              </a:spcBef>
              <a:spcAft>
                <a:spcPts val="0"/>
              </a:spcAft>
              <a:buNone/>
            </a:pPr>
            <a:r>
              <a:rPr b="1" lang="es" sz="1800">
                <a:solidFill>
                  <a:schemeClr val="accent2"/>
                </a:solidFill>
                <a:latin typeface="Roboto"/>
                <a:ea typeface="Roboto"/>
                <a:cs typeface="Roboto"/>
                <a:sym typeface="Roboto"/>
              </a:rPr>
              <a:t>HISTORIA:</a:t>
            </a:r>
            <a:r>
              <a:rPr lang="es" sz="1800">
                <a:solidFill>
                  <a:schemeClr val="accent2"/>
                </a:solidFill>
                <a:latin typeface="Roboto"/>
                <a:ea typeface="Roboto"/>
                <a:cs typeface="Roboto"/>
                <a:sym typeface="Roboto"/>
              </a:rPr>
              <a:t> No tiene historia, de momento. Es irrelevante.</a:t>
            </a:r>
            <a:endParaRPr sz="18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5DA7A"/>
            </a:gs>
            <a:gs pos="100000">
              <a:srgbClr val="0E5E37"/>
            </a:gs>
          </a:gsLst>
          <a:lin ang="5400012" scaled="0"/>
        </a:gradFill>
      </p:bgPr>
    </p:bg>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132251" y="-74399"/>
            <a:ext cx="9408502" cy="5292300"/>
          </a:xfrm>
          <a:prstGeom prst="rect">
            <a:avLst/>
          </a:prstGeom>
          <a:noFill/>
          <a:ln>
            <a:noFill/>
          </a:ln>
        </p:spPr>
      </p:pic>
      <p:sp>
        <p:nvSpPr>
          <p:cNvPr id="263" name="Google Shape;263;p39"/>
          <p:cNvSpPr/>
          <p:nvPr/>
        </p:nvSpPr>
        <p:spPr>
          <a:xfrm>
            <a:off x="-5225" y="4867200"/>
            <a:ext cx="2810400" cy="276300"/>
          </a:xfrm>
          <a:prstGeom prst="rect">
            <a:avLst/>
          </a:prstGeom>
          <a:solidFill>
            <a:srgbClr val="0F9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txBox="1"/>
          <p:nvPr/>
        </p:nvSpPr>
        <p:spPr>
          <a:xfrm>
            <a:off x="-28375" y="4795725"/>
            <a:ext cx="29241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FFFFFF"/>
                </a:solidFill>
                <a:latin typeface="Roboto"/>
                <a:ea typeface="Roboto"/>
                <a:cs typeface="Roboto"/>
                <a:sym typeface="Roboto"/>
              </a:rPr>
              <a:t>MOODBOARD: WILLOW TREE</a:t>
            </a:r>
            <a:endParaRPr b="1" sz="1600">
              <a:solidFill>
                <a:srgbClr val="FFFFFF"/>
              </a:solidFill>
              <a:latin typeface="Roboto"/>
              <a:ea typeface="Roboto"/>
              <a:cs typeface="Roboto"/>
              <a:sym typeface="Roboto"/>
            </a:endParaRPr>
          </a:p>
          <a:p>
            <a:pPr indent="0" lvl="0" marL="0" rtl="0" algn="l">
              <a:spcBef>
                <a:spcPts val="0"/>
              </a:spcBef>
              <a:spcAft>
                <a:spcPts val="0"/>
              </a:spcAft>
              <a:buNone/>
            </a:pPr>
            <a:r>
              <a:rPr lang="es"/>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8" name="Shape 268"/>
        <p:cNvGrpSpPr/>
        <p:nvPr/>
      </p:nvGrpSpPr>
      <p:grpSpPr>
        <a:xfrm>
          <a:off x="0" y="0"/>
          <a:ext cx="0" cy="0"/>
          <a:chOff x="0" y="0"/>
          <a:chExt cx="0" cy="0"/>
        </a:xfrm>
      </p:grpSpPr>
      <p:pic>
        <p:nvPicPr>
          <p:cNvPr id="269" name="Google Shape;269;p40"/>
          <p:cNvPicPr preferRelativeResize="0"/>
          <p:nvPr/>
        </p:nvPicPr>
        <p:blipFill rotWithShape="1">
          <a:blip r:embed="rId4">
            <a:alphaModFix/>
          </a:blip>
          <a:srcRect b="0" l="0" r="0" t="2238"/>
          <a:stretch/>
        </p:blipFill>
        <p:spPr>
          <a:xfrm>
            <a:off x="4540925" y="858825"/>
            <a:ext cx="4603074" cy="4284675"/>
          </a:xfrm>
          <a:prstGeom prst="rect">
            <a:avLst/>
          </a:prstGeom>
          <a:noFill/>
          <a:ln>
            <a:noFill/>
          </a:ln>
        </p:spPr>
      </p:pic>
      <p:pic>
        <p:nvPicPr>
          <p:cNvPr id="270" name="Google Shape;270;p40"/>
          <p:cNvPicPr preferRelativeResize="0"/>
          <p:nvPr/>
        </p:nvPicPr>
        <p:blipFill rotWithShape="1">
          <a:blip r:embed="rId5">
            <a:alphaModFix/>
          </a:blip>
          <a:srcRect b="0" l="8172" r="0" t="8999"/>
          <a:stretch/>
        </p:blipFill>
        <p:spPr>
          <a:xfrm>
            <a:off x="-12" y="858838"/>
            <a:ext cx="4540927" cy="4284675"/>
          </a:xfrm>
          <a:prstGeom prst="rect">
            <a:avLst/>
          </a:prstGeom>
          <a:noFill/>
          <a:ln>
            <a:noFill/>
          </a:ln>
        </p:spPr>
      </p:pic>
      <p:sp>
        <p:nvSpPr>
          <p:cNvPr id="271" name="Google Shape;271;p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SKETCHES: WILLOW TREE </a:t>
            </a:r>
            <a:endParaRPr b="1" sz="3000">
              <a:solidFill>
                <a:srgbClr val="FFFFFF"/>
              </a:solidFill>
            </a:endParaRPr>
          </a:p>
        </p:txBody>
      </p:sp>
      <p:sp>
        <p:nvSpPr>
          <p:cNvPr id="272" name="Google Shape;272;p40"/>
          <p:cNvSpPr/>
          <p:nvPr/>
        </p:nvSpPr>
        <p:spPr>
          <a:xfrm>
            <a:off x="4245750" y="870713"/>
            <a:ext cx="533400" cy="426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1"/>
          <p:cNvSpPr txBox="1"/>
          <p:nvPr>
            <p:ph type="title"/>
          </p:nvPr>
        </p:nvSpPr>
        <p:spPr>
          <a:xfrm>
            <a:off x="98250" y="16350"/>
            <a:ext cx="8826600" cy="60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PRUEBAS DE COLOR</a:t>
            </a:r>
            <a:r>
              <a:rPr b="1" lang="es" sz="3000">
                <a:solidFill>
                  <a:srgbClr val="FFFFFF"/>
                </a:solidFill>
              </a:rPr>
              <a:t>: WILLOW TREE </a:t>
            </a:r>
            <a:endParaRPr b="1" sz="3000">
              <a:solidFill>
                <a:srgbClr val="FFFFFF"/>
              </a:solidFill>
            </a:endParaRPr>
          </a:p>
        </p:txBody>
      </p:sp>
      <p:pic>
        <p:nvPicPr>
          <p:cNvPr id="278" name="Google Shape;278;p41"/>
          <p:cNvPicPr preferRelativeResize="0"/>
          <p:nvPr/>
        </p:nvPicPr>
        <p:blipFill>
          <a:blip r:embed="rId4">
            <a:alphaModFix/>
          </a:blip>
          <a:stretch>
            <a:fillRect/>
          </a:stretch>
        </p:blipFill>
        <p:spPr>
          <a:xfrm>
            <a:off x="0" y="1845800"/>
            <a:ext cx="9143997" cy="21207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5"/>
          <p:cNvSpPr txBox="1"/>
          <p:nvPr/>
        </p:nvSpPr>
        <p:spPr>
          <a:xfrm>
            <a:off x="204775" y="23825"/>
            <a:ext cx="30579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SINÓPSIS</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79" name="Google Shape;79;p15"/>
          <p:cNvSpPr txBox="1"/>
          <p:nvPr/>
        </p:nvSpPr>
        <p:spPr>
          <a:xfrm>
            <a:off x="990600" y="1809750"/>
            <a:ext cx="7162800" cy="208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0F9D58"/>
                </a:solidFill>
                <a:latin typeface="Roboto"/>
                <a:ea typeface="Roboto"/>
                <a:cs typeface="Roboto"/>
                <a:sym typeface="Roboto"/>
              </a:rPr>
              <a:t>En un bosque donde la magia brilla por sí misma, Ibis se despierta por primera vez. Se encuentra con un viejo grande árbol mágico.</a:t>
            </a:r>
            <a:endParaRPr sz="1800">
              <a:solidFill>
                <a:srgbClr val="0F9D58"/>
              </a:solidFill>
              <a:latin typeface="Roboto"/>
              <a:ea typeface="Roboto"/>
              <a:cs typeface="Roboto"/>
              <a:sym typeface="Roboto"/>
            </a:endParaRPr>
          </a:p>
          <a:p>
            <a:pPr indent="0" lvl="0" marL="0" rtl="0" algn="just">
              <a:spcBef>
                <a:spcPts val="0"/>
              </a:spcBef>
              <a:spcAft>
                <a:spcPts val="0"/>
              </a:spcAft>
              <a:buNone/>
            </a:pPr>
            <a:r>
              <a:rPr lang="es" sz="1800">
                <a:solidFill>
                  <a:srgbClr val="0F9D58"/>
                </a:solidFill>
                <a:latin typeface="Roboto"/>
                <a:ea typeface="Roboto"/>
                <a:cs typeface="Roboto"/>
                <a:sym typeface="Roboto"/>
              </a:rPr>
              <a:t>Ibis deberá realizar una misión de vital importancia: derrotar al villano que reside dentro de su corazón.</a:t>
            </a:r>
            <a:endParaRPr sz="1800">
              <a:solidFill>
                <a:srgbClr val="0F9D58"/>
              </a:solidFill>
              <a:latin typeface="Roboto"/>
              <a:ea typeface="Roboto"/>
              <a:cs typeface="Roboto"/>
              <a:sym typeface="Roboto"/>
            </a:endParaRPr>
          </a:p>
          <a:p>
            <a:pPr indent="0" lvl="0" marL="0" rtl="0" algn="just">
              <a:spcBef>
                <a:spcPts val="0"/>
              </a:spcBef>
              <a:spcAft>
                <a:spcPts val="0"/>
              </a:spcAft>
              <a:buNone/>
            </a:pPr>
            <a:r>
              <a:t/>
            </a:r>
            <a:endParaRPr sz="1800">
              <a:solidFill>
                <a:srgbClr val="0F9D58"/>
              </a:solidFill>
              <a:latin typeface="Roboto"/>
              <a:ea typeface="Roboto"/>
              <a:cs typeface="Roboto"/>
              <a:sym typeface="Roboto"/>
            </a:endParaRPr>
          </a:p>
          <a:p>
            <a:pPr indent="0" lvl="0" marL="0" rtl="0" algn="just">
              <a:spcBef>
                <a:spcPts val="0"/>
              </a:spcBef>
              <a:spcAft>
                <a:spcPts val="0"/>
              </a:spcAft>
              <a:buNone/>
            </a:pPr>
            <a:r>
              <a:rPr lang="es" sz="1800">
                <a:solidFill>
                  <a:srgbClr val="0F9D58"/>
                </a:solidFill>
                <a:latin typeface="Roboto"/>
                <a:ea typeface="Roboto"/>
                <a:cs typeface="Roboto"/>
                <a:sym typeface="Roboto"/>
              </a:rPr>
              <a:t>Se dice que quien consigue ganar, jamás ha vuelto ser el héroe que esperaba ser.</a:t>
            </a:r>
            <a:endParaRPr sz="1800">
              <a:solidFill>
                <a:srgbClr val="0F9D58"/>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2"/>
          <p:cNvSpPr txBox="1"/>
          <p:nvPr>
            <p:ph type="title"/>
          </p:nvPr>
        </p:nvSpPr>
        <p:spPr>
          <a:xfrm>
            <a:off x="98250" y="16350"/>
            <a:ext cx="8826600" cy="60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THUMBNAILS: ENVIRONMENT</a:t>
            </a:r>
            <a:r>
              <a:rPr b="1" lang="es" sz="3000">
                <a:solidFill>
                  <a:srgbClr val="FFFFFF"/>
                </a:solidFill>
              </a:rPr>
              <a:t> </a:t>
            </a:r>
            <a:endParaRPr b="1" sz="3000">
              <a:solidFill>
                <a:srgbClr val="FFFFFF"/>
              </a:solidFill>
            </a:endParaRPr>
          </a:p>
        </p:txBody>
      </p:sp>
      <p:pic>
        <p:nvPicPr>
          <p:cNvPr id="284" name="Google Shape;284;p42"/>
          <p:cNvPicPr preferRelativeResize="0"/>
          <p:nvPr/>
        </p:nvPicPr>
        <p:blipFill>
          <a:blip r:embed="rId4">
            <a:alphaModFix/>
          </a:blip>
          <a:stretch>
            <a:fillRect/>
          </a:stretch>
        </p:blipFill>
        <p:spPr>
          <a:xfrm>
            <a:off x="1527163" y="809550"/>
            <a:ext cx="5968766" cy="42196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43"/>
          <p:cNvSpPr txBox="1"/>
          <p:nvPr>
            <p:ph type="title"/>
          </p:nvPr>
        </p:nvSpPr>
        <p:spPr>
          <a:xfrm>
            <a:off x="98250" y="16350"/>
            <a:ext cx="8826600" cy="60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LINEART</a:t>
            </a:r>
            <a:endParaRPr b="1" sz="3000">
              <a:solidFill>
                <a:srgbClr val="FFFFFF"/>
              </a:solidFill>
            </a:endParaRPr>
          </a:p>
        </p:txBody>
      </p:sp>
      <p:pic>
        <p:nvPicPr>
          <p:cNvPr id="290" name="Google Shape;290;p43"/>
          <p:cNvPicPr preferRelativeResize="0"/>
          <p:nvPr/>
        </p:nvPicPr>
        <p:blipFill>
          <a:blip r:embed="rId4">
            <a:alphaModFix/>
          </a:blip>
          <a:stretch>
            <a:fillRect/>
          </a:stretch>
        </p:blipFill>
        <p:spPr>
          <a:xfrm>
            <a:off x="0" y="1048050"/>
            <a:ext cx="9144001" cy="37705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5DA7A"/>
            </a:gs>
            <a:gs pos="100000">
              <a:srgbClr val="0E5E37"/>
            </a:gs>
          </a:gsLst>
          <a:lin ang="5400012" scaled="0"/>
        </a:gradFill>
      </p:bgPr>
    </p:bg>
    <p:spTree>
      <p:nvGrpSpPr>
        <p:cNvPr id="294" name="Shape 294"/>
        <p:cNvGrpSpPr/>
        <p:nvPr/>
      </p:nvGrpSpPr>
      <p:grpSpPr>
        <a:xfrm>
          <a:off x="0" y="0"/>
          <a:ext cx="0" cy="0"/>
          <a:chOff x="0" y="0"/>
          <a:chExt cx="0" cy="0"/>
        </a:xfrm>
      </p:grpSpPr>
      <p:pic>
        <p:nvPicPr>
          <p:cNvPr id="295" name="Google Shape;295;p44"/>
          <p:cNvPicPr preferRelativeResize="0"/>
          <p:nvPr/>
        </p:nvPicPr>
        <p:blipFill rotWithShape="1">
          <a:blip r:embed="rId3">
            <a:alphaModFix/>
          </a:blip>
          <a:srcRect b="10690" l="0" r="0" t="0"/>
          <a:stretch/>
        </p:blipFill>
        <p:spPr>
          <a:xfrm>
            <a:off x="-409376" y="-46275"/>
            <a:ext cx="10425175" cy="5237401"/>
          </a:xfrm>
          <a:prstGeom prst="rect">
            <a:avLst/>
          </a:prstGeom>
          <a:noFill/>
          <a:ln>
            <a:noFill/>
          </a:ln>
        </p:spPr>
      </p:pic>
      <p:sp>
        <p:nvSpPr>
          <p:cNvPr id="296" name="Google Shape;296;p44"/>
          <p:cNvSpPr/>
          <p:nvPr/>
        </p:nvSpPr>
        <p:spPr>
          <a:xfrm>
            <a:off x="-5225" y="4867200"/>
            <a:ext cx="2938800" cy="276300"/>
          </a:xfrm>
          <a:prstGeom prst="rect">
            <a:avLst/>
          </a:prstGeom>
          <a:solidFill>
            <a:srgbClr val="0F9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4"/>
          <p:cNvSpPr txBox="1"/>
          <p:nvPr/>
        </p:nvSpPr>
        <p:spPr>
          <a:xfrm>
            <a:off x="-28375" y="4795725"/>
            <a:ext cx="38385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FFFFFF"/>
                </a:solidFill>
                <a:latin typeface="Roboto"/>
                <a:ea typeface="Roboto"/>
                <a:cs typeface="Roboto"/>
                <a:sym typeface="Roboto"/>
              </a:rPr>
              <a:t>MOODBOARD: ENVIRONMENT</a:t>
            </a:r>
            <a:endParaRPr b="1" sz="1600">
              <a:solidFill>
                <a:srgbClr val="FFFFFF"/>
              </a:solidFill>
              <a:latin typeface="Roboto"/>
              <a:ea typeface="Roboto"/>
              <a:cs typeface="Roboto"/>
              <a:sym typeface="Roboto"/>
            </a:endParaRPr>
          </a:p>
          <a:p>
            <a:pPr indent="0" lvl="0" marL="0" rtl="0" algn="l">
              <a:spcBef>
                <a:spcPts val="0"/>
              </a:spcBef>
              <a:spcAft>
                <a:spcPts val="0"/>
              </a:spcAft>
              <a:buNone/>
            </a:pPr>
            <a:r>
              <a:rPr lang="es"/>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1" name="Shape 301"/>
        <p:cNvGrpSpPr/>
        <p:nvPr/>
      </p:nvGrpSpPr>
      <p:grpSpPr>
        <a:xfrm>
          <a:off x="0" y="0"/>
          <a:ext cx="0" cy="0"/>
          <a:chOff x="0" y="0"/>
          <a:chExt cx="0" cy="0"/>
        </a:xfrm>
      </p:grpSpPr>
      <p:pic>
        <p:nvPicPr>
          <p:cNvPr id="302" name="Google Shape;302;p45"/>
          <p:cNvPicPr preferRelativeResize="0"/>
          <p:nvPr/>
        </p:nvPicPr>
        <p:blipFill rotWithShape="1">
          <a:blip r:embed="rId4">
            <a:alphaModFix/>
          </a:blip>
          <a:srcRect b="0" l="0" r="0" t="3418"/>
          <a:stretch/>
        </p:blipFill>
        <p:spPr>
          <a:xfrm>
            <a:off x="1637263" y="1507227"/>
            <a:ext cx="2277837" cy="1779363"/>
          </a:xfrm>
          <a:prstGeom prst="rect">
            <a:avLst/>
          </a:prstGeom>
          <a:noFill/>
          <a:ln>
            <a:noFill/>
          </a:ln>
        </p:spPr>
      </p:pic>
      <p:pic>
        <p:nvPicPr>
          <p:cNvPr id="303" name="Google Shape;303;p45"/>
          <p:cNvPicPr preferRelativeResize="0"/>
          <p:nvPr/>
        </p:nvPicPr>
        <p:blipFill rotWithShape="1">
          <a:blip r:embed="rId5">
            <a:alphaModFix/>
          </a:blip>
          <a:srcRect b="0" l="2293" r="2559" t="0"/>
          <a:stretch/>
        </p:blipFill>
        <p:spPr>
          <a:xfrm>
            <a:off x="-348000" y="3268525"/>
            <a:ext cx="2776266" cy="1874975"/>
          </a:xfrm>
          <a:prstGeom prst="rect">
            <a:avLst/>
          </a:prstGeom>
          <a:noFill/>
          <a:ln>
            <a:noFill/>
          </a:ln>
        </p:spPr>
      </p:pic>
      <p:pic>
        <p:nvPicPr>
          <p:cNvPr id="304" name="Google Shape;304;p45"/>
          <p:cNvPicPr preferRelativeResize="0"/>
          <p:nvPr/>
        </p:nvPicPr>
        <p:blipFill rotWithShape="1">
          <a:blip r:embed="rId6">
            <a:alphaModFix/>
          </a:blip>
          <a:srcRect b="10418" l="0" r="0" t="0"/>
          <a:stretch/>
        </p:blipFill>
        <p:spPr>
          <a:xfrm>
            <a:off x="6419550" y="3209925"/>
            <a:ext cx="3261425" cy="1933575"/>
          </a:xfrm>
          <a:prstGeom prst="rect">
            <a:avLst/>
          </a:prstGeom>
          <a:noFill/>
          <a:ln>
            <a:noFill/>
          </a:ln>
        </p:spPr>
      </p:pic>
      <p:pic>
        <p:nvPicPr>
          <p:cNvPr id="305" name="Google Shape;305;p45"/>
          <p:cNvPicPr preferRelativeResize="0"/>
          <p:nvPr/>
        </p:nvPicPr>
        <p:blipFill>
          <a:blip r:embed="rId7">
            <a:alphaModFix/>
          </a:blip>
          <a:stretch>
            <a:fillRect/>
          </a:stretch>
        </p:blipFill>
        <p:spPr>
          <a:xfrm>
            <a:off x="-623625" y="0"/>
            <a:ext cx="2260892" cy="1507253"/>
          </a:xfrm>
          <a:prstGeom prst="rect">
            <a:avLst/>
          </a:prstGeom>
          <a:noFill/>
          <a:ln>
            <a:noFill/>
          </a:ln>
        </p:spPr>
      </p:pic>
      <p:pic>
        <p:nvPicPr>
          <p:cNvPr id="306" name="Google Shape;306;p45"/>
          <p:cNvPicPr preferRelativeResize="0"/>
          <p:nvPr/>
        </p:nvPicPr>
        <p:blipFill rotWithShape="1">
          <a:blip r:embed="rId8">
            <a:alphaModFix/>
          </a:blip>
          <a:srcRect b="2262" l="0" r="0" t="2253"/>
          <a:stretch/>
        </p:blipFill>
        <p:spPr>
          <a:xfrm>
            <a:off x="3521282" y="5406"/>
            <a:ext cx="2539660" cy="1661676"/>
          </a:xfrm>
          <a:prstGeom prst="rect">
            <a:avLst/>
          </a:prstGeom>
          <a:noFill/>
          <a:ln>
            <a:noFill/>
          </a:ln>
        </p:spPr>
      </p:pic>
      <p:pic>
        <p:nvPicPr>
          <p:cNvPr id="307" name="Google Shape;307;p45"/>
          <p:cNvPicPr preferRelativeResize="0"/>
          <p:nvPr/>
        </p:nvPicPr>
        <p:blipFill rotWithShape="1">
          <a:blip r:embed="rId9">
            <a:alphaModFix/>
          </a:blip>
          <a:srcRect b="0" l="40759" r="38687" t="0"/>
          <a:stretch/>
        </p:blipFill>
        <p:spPr>
          <a:xfrm>
            <a:off x="5869675" y="0"/>
            <a:ext cx="646999" cy="3268525"/>
          </a:xfrm>
          <a:prstGeom prst="rect">
            <a:avLst/>
          </a:prstGeom>
          <a:noFill/>
          <a:ln>
            <a:noFill/>
          </a:ln>
        </p:spPr>
      </p:pic>
      <p:pic>
        <p:nvPicPr>
          <p:cNvPr id="308" name="Google Shape;308;p45"/>
          <p:cNvPicPr preferRelativeResize="0"/>
          <p:nvPr/>
        </p:nvPicPr>
        <p:blipFill>
          <a:blip r:embed="rId10">
            <a:alphaModFix/>
          </a:blip>
          <a:stretch>
            <a:fillRect/>
          </a:stretch>
        </p:blipFill>
        <p:spPr>
          <a:xfrm>
            <a:off x="1637273" y="5396"/>
            <a:ext cx="2121325" cy="1532402"/>
          </a:xfrm>
          <a:prstGeom prst="rect">
            <a:avLst/>
          </a:prstGeom>
          <a:noFill/>
          <a:ln>
            <a:noFill/>
          </a:ln>
        </p:spPr>
      </p:pic>
      <p:sp>
        <p:nvSpPr>
          <p:cNvPr id="309" name="Google Shape;309;p45"/>
          <p:cNvSpPr/>
          <p:nvPr/>
        </p:nvSpPr>
        <p:spPr>
          <a:xfrm>
            <a:off x="3146205" y="1507230"/>
            <a:ext cx="2839200" cy="85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10" name="Google Shape;310;p45"/>
          <p:cNvPicPr preferRelativeResize="0"/>
          <p:nvPr/>
        </p:nvPicPr>
        <p:blipFill rotWithShape="1">
          <a:blip r:embed="rId11">
            <a:alphaModFix/>
          </a:blip>
          <a:srcRect b="16592" l="0" r="2028" t="17037"/>
          <a:stretch/>
        </p:blipFill>
        <p:spPr>
          <a:xfrm>
            <a:off x="3732109" y="1644948"/>
            <a:ext cx="2431021" cy="1623586"/>
          </a:xfrm>
          <a:prstGeom prst="rect">
            <a:avLst/>
          </a:prstGeom>
          <a:noFill/>
          <a:ln>
            <a:noFill/>
          </a:ln>
        </p:spPr>
      </p:pic>
      <p:pic>
        <p:nvPicPr>
          <p:cNvPr id="311" name="Google Shape;311;p45"/>
          <p:cNvPicPr preferRelativeResize="0"/>
          <p:nvPr/>
        </p:nvPicPr>
        <p:blipFill rotWithShape="1">
          <a:blip r:embed="rId12">
            <a:alphaModFix/>
          </a:blip>
          <a:srcRect b="10868" l="0" r="6173" t="10428"/>
          <a:stretch/>
        </p:blipFill>
        <p:spPr>
          <a:xfrm>
            <a:off x="-420488" y="1507250"/>
            <a:ext cx="2121325" cy="1779350"/>
          </a:xfrm>
          <a:prstGeom prst="rect">
            <a:avLst/>
          </a:prstGeom>
          <a:noFill/>
          <a:ln>
            <a:noFill/>
          </a:ln>
        </p:spPr>
      </p:pic>
      <p:pic>
        <p:nvPicPr>
          <p:cNvPr id="312" name="Google Shape;312;p45"/>
          <p:cNvPicPr preferRelativeResize="0"/>
          <p:nvPr/>
        </p:nvPicPr>
        <p:blipFill rotWithShape="1">
          <a:blip r:embed="rId13">
            <a:alphaModFix/>
          </a:blip>
          <a:srcRect b="37818" l="23273" r="37916" t="0"/>
          <a:stretch/>
        </p:blipFill>
        <p:spPr>
          <a:xfrm>
            <a:off x="6419561" y="6"/>
            <a:ext cx="3173415" cy="3268517"/>
          </a:xfrm>
          <a:prstGeom prst="rect">
            <a:avLst/>
          </a:prstGeom>
          <a:noFill/>
          <a:ln>
            <a:noFill/>
          </a:ln>
        </p:spPr>
      </p:pic>
      <p:pic>
        <p:nvPicPr>
          <p:cNvPr id="313" name="Google Shape;313;p45"/>
          <p:cNvPicPr preferRelativeResize="0"/>
          <p:nvPr/>
        </p:nvPicPr>
        <p:blipFill rotWithShape="1">
          <a:blip r:embed="rId14">
            <a:alphaModFix/>
          </a:blip>
          <a:srcRect b="75379" l="0" r="2343" t="9131"/>
          <a:stretch/>
        </p:blipFill>
        <p:spPr>
          <a:xfrm>
            <a:off x="2433361" y="3268525"/>
            <a:ext cx="4715490" cy="1874975"/>
          </a:xfrm>
          <a:prstGeom prst="rect">
            <a:avLst/>
          </a:prstGeom>
          <a:noFill/>
          <a:ln>
            <a:noFill/>
          </a:ln>
        </p:spPr>
      </p:pic>
      <p:sp>
        <p:nvSpPr>
          <p:cNvPr id="314" name="Google Shape;314;p45"/>
          <p:cNvSpPr/>
          <p:nvPr/>
        </p:nvSpPr>
        <p:spPr>
          <a:xfrm>
            <a:off x="-5225" y="4867200"/>
            <a:ext cx="3405600" cy="276300"/>
          </a:xfrm>
          <a:prstGeom prst="rect">
            <a:avLst/>
          </a:prstGeom>
          <a:solidFill>
            <a:srgbClr val="0F9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5"/>
          <p:cNvSpPr txBox="1"/>
          <p:nvPr/>
        </p:nvSpPr>
        <p:spPr>
          <a:xfrm>
            <a:off x="-28375" y="4795725"/>
            <a:ext cx="36669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FFFFFF"/>
                </a:solidFill>
                <a:latin typeface="Roboto"/>
                <a:ea typeface="Roboto"/>
                <a:cs typeface="Roboto"/>
                <a:sym typeface="Roboto"/>
              </a:rPr>
              <a:t>MOODBOARD: PROPS + ENEMIGOS</a:t>
            </a:r>
            <a:endParaRPr b="1" sz="1600">
              <a:solidFill>
                <a:srgbClr val="FFFFFF"/>
              </a:solidFill>
              <a:latin typeface="Roboto"/>
              <a:ea typeface="Roboto"/>
              <a:cs typeface="Roboto"/>
              <a:sym typeface="Roboto"/>
            </a:endParaRPr>
          </a:p>
          <a:p>
            <a:pPr indent="0" lvl="0" marL="0" rtl="0" algn="l">
              <a:spcBef>
                <a:spcPts val="0"/>
              </a:spcBef>
              <a:spcAft>
                <a:spcPts val="0"/>
              </a:spcAft>
              <a:buNone/>
            </a:pPr>
            <a:r>
              <a:rPr lang="e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6"/>
          <p:cNvSpPr txBox="1"/>
          <p:nvPr/>
        </p:nvSpPr>
        <p:spPr>
          <a:xfrm>
            <a:off x="0" y="408150"/>
            <a:ext cx="32766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rgbClr val="FFFFFF"/>
                </a:solidFill>
                <a:latin typeface="Roboto"/>
                <a:ea typeface="Roboto"/>
                <a:cs typeface="Roboto"/>
                <a:sym typeface="Roboto"/>
              </a:rPr>
              <a:t>GÉNERO Y TIPO DE JUEGO</a:t>
            </a:r>
            <a:endParaRPr b="1" sz="24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321" name="Google Shape;321;p46"/>
          <p:cNvSpPr txBox="1"/>
          <p:nvPr/>
        </p:nvSpPr>
        <p:spPr>
          <a:xfrm>
            <a:off x="309950" y="2187025"/>
            <a:ext cx="3214800" cy="110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Tercera persona</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Plataforma 2.5D</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es" sz="1800">
                <a:solidFill>
                  <a:srgbClr val="FFFFFF"/>
                </a:solidFill>
                <a:latin typeface="Roboto"/>
                <a:ea typeface="Roboto"/>
                <a:cs typeface="Roboto"/>
                <a:sym typeface="Roboto"/>
              </a:rPr>
              <a:t>Puzzles</a:t>
            </a:r>
            <a:endParaRPr sz="1800">
              <a:solidFill>
                <a:srgbClr val="FFFFFF"/>
              </a:solidFill>
              <a:latin typeface="Roboto"/>
              <a:ea typeface="Roboto"/>
              <a:cs typeface="Roboto"/>
              <a:sym typeface="Roboto"/>
            </a:endParaRPr>
          </a:p>
        </p:txBody>
      </p:sp>
      <p:pic>
        <p:nvPicPr>
          <p:cNvPr descr="With this controller, we made 4 games with over 10M downloads. We spend last weekend to clean it up and now it's coming to unity asset store." id="322" name="Google Shape;322;p46" title="2.5D platformer template">
            <a:hlinkClick r:id="rId4"/>
          </p:cNvPr>
          <p:cNvPicPr preferRelativeResize="0"/>
          <p:nvPr/>
        </p:nvPicPr>
        <p:blipFill>
          <a:blip r:embed="rId5">
            <a:alphaModFix/>
          </a:blip>
          <a:stretch>
            <a:fillRect/>
          </a:stretch>
        </p:blipFill>
        <p:spPr>
          <a:xfrm>
            <a:off x="3797525" y="943675"/>
            <a:ext cx="4784000" cy="358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7"/>
          <p:cNvSpPr txBox="1"/>
          <p:nvPr/>
        </p:nvSpPr>
        <p:spPr>
          <a:xfrm>
            <a:off x="76200" y="0"/>
            <a:ext cx="74772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PUNTOS CLAVE DEL PROYECTO</a:t>
            </a:r>
            <a:endParaRPr sz="3000">
              <a:solidFill>
                <a:srgbClr val="FFFFFF"/>
              </a:solidFill>
            </a:endParaRPr>
          </a:p>
        </p:txBody>
      </p:sp>
      <p:sp>
        <p:nvSpPr>
          <p:cNvPr id="328" name="Google Shape;328;p47"/>
          <p:cNvSpPr txBox="1"/>
          <p:nvPr/>
        </p:nvSpPr>
        <p:spPr>
          <a:xfrm>
            <a:off x="701175" y="1170275"/>
            <a:ext cx="5221500" cy="267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0F9D58"/>
              </a:buClr>
              <a:buSzPts val="1800"/>
              <a:buFont typeface="Roboto"/>
              <a:buChar char="●"/>
            </a:pPr>
            <a:r>
              <a:rPr lang="es" sz="1800">
                <a:solidFill>
                  <a:srgbClr val="0F9D58"/>
                </a:solidFill>
                <a:latin typeface="Roboto"/>
                <a:ea typeface="Roboto"/>
                <a:cs typeface="Roboto"/>
                <a:sym typeface="Roboto"/>
              </a:rPr>
              <a:t>Mecánica de puzles con enemigos</a:t>
            </a:r>
            <a:endParaRPr sz="1800">
              <a:solidFill>
                <a:srgbClr val="0F9D58"/>
              </a:solidFill>
              <a:latin typeface="Roboto"/>
              <a:ea typeface="Roboto"/>
              <a:cs typeface="Roboto"/>
              <a:sym typeface="Roboto"/>
            </a:endParaRPr>
          </a:p>
          <a:p>
            <a:pPr indent="-342900" lvl="0" marL="457200" rtl="0" algn="l">
              <a:spcBef>
                <a:spcPts val="0"/>
              </a:spcBef>
              <a:spcAft>
                <a:spcPts val="0"/>
              </a:spcAft>
              <a:buClr>
                <a:srgbClr val="0F9D58"/>
              </a:buClr>
              <a:buSzPts val="1800"/>
              <a:buFont typeface="Roboto"/>
              <a:buChar char="●"/>
            </a:pPr>
            <a:r>
              <a:rPr lang="es" sz="1800">
                <a:solidFill>
                  <a:srgbClr val="0F9D58"/>
                </a:solidFill>
                <a:latin typeface="Roboto"/>
                <a:ea typeface="Roboto"/>
                <a:cs typeface="Roboto"/>
                <a:sym typeface="Roboto"/>
              </a:rPr>
              <a:t>Rompe el cliché del héroe bueno </a:t>
            </a:r>
            <a:endParaRPr sz="1800">
              <a:solidFill>
                <a:srgbClr val="0F9D58"/>
              </a:solidFill>
              <a:latin typeface="Roboto"/>
              <a:ea typeface="Roboto"/>
              <a:cs typeface="Roboto"/>
              <a:sym typeface="Roboto"/>
            </a:endParaRPr>
          </a:p>
          <a:p>
            <a:pPr indent="-342900" lvl="0" marL="457200" rtl="0" algn="l">
              <a:spcBef>
                <a:spcPts val="0"/>
              </a:spcBef>
              <a:spcAft>
                <a:spcPts val="0"/>
              </a:spcAft>
              <a:buClr>
                <a:srgbClr val="0F9D58"/>
              </a:buClr>
              <a:buSzPts val="1800"/>
              <a:buFont typeface="Roboto"/>
              <a:buChar char="●"/>
            </a:pPr>
            <a:r>
              <a:rPr lang="es" sz="1800">
                <a:solidFill>
                  <a:srgbClr val="0F9D58"/>
                </a:solidFill>
                <a:latin typeface="Roboto"/>
                <a:ea typeface="Roboto"/>
                <a:cs typeface="Roboto"/>
                <a:sym typeface="Roboto"/>
              </a:rPr>
              <a:t>Plataforma con una movilidad y fluidez muy atractivas</a:t>
            </a:r>
            <a:endParaRPr sz="1800">
              <a:solidFill>
                <a:srgbClr val="0F9D58"/>
              </a:solidFill>
              <a:latin typeface="Roboto"/>
              <a:ea typeface="Roboto"/>
              <a:cs typeface="Roboto"/>
              <a:sym typeface="Roboto"/>
            </a:endParaRPr>
          </a:p>
          <a:p>
            <a:pPr indent="0" lvl="0" marL="0" rtl="0" algn="l">
              <a:spcBef>
                <a:spcPts val="0"/>
              </a:spcBef>
              <a:spcAft>
                <a:spcPts val="0"/>
              </a:spcAft>
              <a:buNone/>
            </a:pPr>
            <a:r>
              <a:t/>
            </a:r>
            <a:endParaRPr>
              <a:solidFill>
                <a:srgbClr val="0F9D58"/>
              </a:solidFill>
            </a:endParaRPr>
          </a:p>
        </p:txBody>
      </p:sp>
      <p:pic>
        <p:nvPicPr>
          <p:cNvPr id="329" name="Google Shape;329;p47"/>
          <p:cNvPicPr preferRelativeResize="0"/>
          <p:nvPr/>
        </p:nvPicPr>
        <p:blipFill>
          <a:blip r:embed="rId4">
            <a:alphaModFix/>
          </a:blip>
          <a:stretch>
            <a:fillRect/>
          </a:stretch>
        </p:blipFill>
        <p:spPr>
          <a:xfrm>
            <a:off x="3862050" y="2382725"/>
            <a:ext cx="4572000" cy="257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48"/>
          <p:cNvSpPr txBox="1"/>
          <p:nvPr/>
        </p:nvSpPr>
        <p:spPr>
          <a:xfrm>
            <a:off x="3827725" y="3402925"/>
            <a:ext cx="4588500" cy="110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6000">
                <a:solidFill>
                  <a:srgbClr val="FFFFFF"/>
                </a:solidFill>
                <a:latin typeface="Roboto"/>
                <a:ea typeface="Roboto"/>
                <a:cs typeface="Roboto"/>
                <a:sym typeface="Roboto"/>
              </a:rPr>
              <a:t>MOCKUPS</a:t>
            </a:r>
            <a:endParaRPr b="1" sz="6000">
              <a:solidFill>
                <a:srgbClr val="FFFFFF"/>
              </a:solidFill>
            </a:endParaRPr>
          </a:p>
        </p:txBody>
      </p:sp>
      <p:sp>
        <p:nvSpPr>
          <p:cNvPr id="335" name="Google Shape;335;p48"/>
          <p:cNvSpPr/>
          <p:nvPr/>
        </p:nvSpPr>
        <p:spPr>
          <a:xfrm>
            <a:off x="3369200" y="4405875"/>
            <a:ext cx="4964100" cy="4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39" name="Shape 339"/>
        <p:cNvGrpSpPr/>
        <p:nvPr/>
      </p:nvGrpSpPr>
      <p:grpSpPr>
        <a:xfrm>
          <a:off x="0" y="0"/>
          <a:ext cx="0" cy="0"/>
          <a:chOff x="0" y="0"/>
          <a:chExt cx="0" cy="0"/>
        </a:xfrm>
      </p:grpSpPr>
      <p:pic>
        <p:nvPicPr>
          <p:cNvPr id="340" name="Google Shape;340;p49"/>
          <p:cNvPicPr preferRelativeResize="0"/>
          <p:nvPr/>
        </p:nvPicPr>
        <p:blipFill>
          <a:blip r:embed="rId3">
            <a:alphaModFix/>
          </a:blip>
          <a:stretch>
            <a:fillRect/>
          </a:stretch>
        </p:blipFill>
        <p:spPr>
          <a:xfrm>
            <a:off x="4" y="0"/>
            <a:ext cx="9143981"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4" name="Shape 344"/>
        <p:cNvGrpSpPr/>
        <p:nvPr/>
      </p:nvGrpSpPr>
      <p:grpSpPr>
        <a:xfrm>
          <a:off x="0" y="0"/>
          <a:ext cx="0" cy="0"/>
          <a:chOff x="0" y="0"/>
          <a:chExt cx="0" cy="0"/>
        </a:xfrm>
      </p:grpSpPr>
      <p:pic>
        <p:nvPicPr>
          <p:cNvPr id="345" name="Google Shape;345;p50"/>
          <p:cNvPicPr preferRelativeResize="0"/>
          <p:nvPr/>
        </p:nvPicPr>
        <p:blipFill rotWithShape="1">
          <a:blip r:embed="rId3">
            <a:alphaModFix/>
          </a:blip>
          <a:srcRect b="0" l="0" r="0" t="0"/>
          <a:stretch/>
        </p:blipFill>
        <p:spPr>
          <a:xfrm>
            <a:off x="4" y="0"/>
            <a:ext cx="9143981"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9" name="Shape 349"/>
        <p:cNvGrpSpPr/>
        <p:nvPr/>
      </p:nvGrpSpPr>
      <p:grpSpPr>
        <a:xfrm>
          <a:off x="0" y="0"/>
          <a:ext cx="0" cy="0"/>
          <a:chOff x="0" y="0"/>
          <a:chExt cx="0" cy="0"/>
        </a:xfrm>
      </p:grpSpPr>
      <p:pic>
        <p:nvPicPr>
          <p:cNvPr id="350" name="Google Shape;350;p51"/>
          <p:cNvPicPr preferRelativeResize="0"/>
          <p:nvPr/>
        </p:nvPicPr>
        <p:blipFill rotWithShape="1">
          <a:blip r:embed="rId3">
            <a:alphaModFix/>
          </a:blip>
          <a:srcRect b="0" l="0" r="0" t="0"/>
          <a:stretch/>
        </p:blipFill>
        <p:spPr>
          <a:xfrm>
            <a:off x="4" y="0"/>
            <a:ext cx="9143981"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6"/>
          <p:cNvSpPr txBox="1"/>
          <p:nvPr/>
        </p:nvSpPr>
        <p:spPr>
          <a:xfrm>
            <a:off x="149200" y="23800"/>
            <a:ext cx="73737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GUIÓN</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85" name="Google Shape;85;p16"/>
          <p:cNvSpPr txBox="1"/>
          <p:nvPr/>
        </p:nvSpPr>
        <p:spPr>
          <a:xfrm>
            <a:off x="366750" y="1324950"/>
            <a:ext cx="8410500" cy="26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F9D58"/>
                </a:solidFill>
              </a:rPr>
              <a:t>PRINCIPIO:</a:t>
            </a:r>
            <a:endParaRPr>
              <a:solidFill>
                <a:srgbClr val="0F9D58"/>
              </a:solidFill>
            </a:endParaRPr>
          </a:p>
          <a:p>
            <a:pPr indent="0" lvl="0" marL="0" rtl="0" algn="l">
              <a:lnSpc>
                <a:spcPct val="115000"/>
              </a:lnSpc>
              <a:spcBef>
                <a:spcPts val="0"/>
              </a:spcBef>
              <a:spcAft>
                <a:spcPts val="0"/>
              </a:spcAft>
              <a:buNone/>
            </a:pPr>
            <a:r>
              <a:rPr lang="es">
                <a:solidFill>
                  <a:srgbClr val="0F9D58"/>
                </a:solidFill>
              </a:rPr>
              <a:t>Gran Árbol: Hola, pequeño búho. Vaya… conozco ese rostro perdido y confuso. </a:t>
            </a:r>
            <a:endParaRPr>
              <a:solidFill>
                <a:srgbClr val="0F9D58"/>
              </a:solidFill>
            </a:endParaRPr>
          </a:p>
          <a:p>
            <a:pPr indent="0" lvl="0" marL="0" rtl="0" algn="l">
              <a:lnSpc>
                <a:spcPct val="115000"/>
              </a:lnSpc>
              <a:spcBef>
                <a:spcPts val="0"/>
              </a:spcBef>
              <a:spcAft>
                <a:spcPts val="0"/>
              </a:spcAft>
              <a:buNone/>
            </a:pPr>
            <a:r>
              <a:rPr lang="es">
                <a:solidFill>
                  <a:srgbClr val="0F9D58"/>
                </a:solidFill>
              </a:rPr>
              <a:t>No te preocupes, pequeño búho. Todo tiene sus respuestas. Sé manso y escúchame atentamente: </a:t>
            </a:r>
            <a:endParaRPr>
              <a:solidFill>
                <a:srgbClr val="0F9D58"/>
              </a:solidFill>
            </a:endParaRPr>
          </a:p>
          <a:p>
            <a:pPr indent="0" lvl="0" marL="0" rtl="0" algn="l">
              <a:lnSpc>
                <a:spcPct val="115000"/>
              </a:lnSpc>
              <a:spcBef>
                <a:spcPts val="0"/>
              </a:spcBef>
              <a:spcAft>
                <a:spcPts val="0"/>
              </a:spcAft>
              <a:buNone/>
            </a:pPr>
            <a:r>
              <a:rPr lang="es">
                <a:solidFill>
                  <a:srgbClr val="0F9D58"/>
                </a:solidFill>
              </a:rPr>
              <a:t>Las estrellas siempre me han acompañado desde los principios de la vida. Me apodaron de todas las formas posibles… así que dejémoslo en que me llamo… Gran Árbol. Tú… mmmh… verdad, no tienes nombre. Hoy es tu día de suerte, te llamarás... Ibis. </a:t>
            </a:r>
            <a:endParaRPr>
              <a:solidFill>
                <a:srgbClr val="0F9D58"/>
              </a:solidFill>
            </a:endParaRPr>
          </a:p>
          <a:p>
            <a:pPr indent="0" lvl="0" marL="0" rtl="0" algn="l">
              <a:lnSpc>
                <a:spcPct val="115000"/>
              </a:lnSpc>
              <a:spcBef>
                <a:spcPts val="0"/>
              </a:spcBef>
              <a:spcAft>
                <a:spcPts val="0"/>
              </a:spcAft>
              <a:buNone/>
            </a:pPr>
            <a:r>
              <a:rPr lang="es">
                <a:solidFill>
                  <a:srgbClr val="0F9D58"/>
                </a:solidFill>
              </a:rPr>
              <a:t>Tú, IBIS, eres el guardián de mi bosque. Te creé por una simple razón: me estoy marchitando. En el interior de mi corazón hay un ente</a:t>
            </a:r>
            <a:r>
              <a:rPr b="1" lang="es">
                <a:solidFill>
                  <a:srgbClr val="0F9D58"/>
                </a:solidFill>
              </a:rPr>
              <a:t> </a:t>
            </a:r>
            <a:r>
              <a:rPr lang="es">
                <a:solidFill>
                  <a:srgbClr val="0F9D58"/>
                </a:solidFill>
              </a:rPr>
              <a:t>que me quiere borrar para siempre. Y tu misión, como guardián del bosque, es protegerme. Como tu creador, tu cometido será expulsar el mal de mi interior. Sé que puedes hacerlo, confío en ti, Ibis.</a:t>
            </a:r>
            <a:endParaRPr>
              <a:solidFill>
                <a:srgbClr val="0F9D58"/>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54" name="Shape 354"/>
        <p:cNvGrpSpPr/>
        <p:nvPr/>
      </p:nvGrpSpPr>
      <p:grpSpPr>
        <a:xfrm>
          <a:off x="0" y="0"/>
          <a:ext cx="0" cy="0"/>
          <a:chOff x="0" y="0"/>
          <a:chExt cx="0" cy="0"/>
        </a:xfrm>
      </p:grpSpPr>
      <p:pic>
        <p:nvPicPr>
          <p:cNvPr id="355" name="Google Shape;355;p52"/>
          <p:cNvPicPr preferRelativeResize="0"/>
          <p:nvPr/>
        </p:nvPicPr>
        <p:blipFill rotWithShape="1">
          <a:blip r:embed="rId3">
            <a:alphaModFix/>
          </a:blip>
          <a:srcRect b="0" l="0" r="0" t="0"/>
          <a:stretch/>
        </p:blipFill>
        <p:spPr>
          <a:xfrm>
            <a:off x="4" y="0"/>
            <a:ext cx="9143981"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53"/>
          <p:cNvSpPr txBox="1"/>
          <p:nvPr/>
        </p:nvSpPr>
        <p:spPr>
          <a:xfrm>
            <a:off x="2850850" y="2874625"/>
            <a:ext cx="5565600" cy="110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6000">
                <a:solidFill>
                  <a:srgbClr val="FFFFFF"/>
                </a:solidFill>
                <a:latin typeface="Roboto"/>
                <a:ea typeface="Roboto"/>
                <a:cs typeface="Roboto"/>
                <a:sym typeface="Roboto"/>
              </a:rPr>
              <a:t>MODELOS 3D</a:t>
            </a:r>
            <a:endParaRPr b="1" sz="6000">
              <a:solidFill>
                <a:srgbClr val="FFFFFF"/>
              </a:solidFill>
            </a:endParaRPr>
          </a:p>
        </p:txBody>
      </p:sp>
      <p:sp>
        <p:nvSpPr>
          <p:cNvPr id="361" name="Google Shape;361;p53"/>
          <p:cNvSpPr/>
          <p:nvPr/>
        </p:nvSpPr>
        <p:spPr>
          <a:xfrm>
            <a:off x="2850850" y="4316125"/>
            <a:ext cx="5482500" cy="4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3"/>
          <p:cNvSpPr txBox="1"/>
          <p:nvPr/>
        </p:nvSpPr>
        <p:spPr>
          <a:xfrm>
            <a:off x="1907350" y="3695725"/>
            <a:ext cx="6509100" cy="67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3000">
                <a:solidFill>
                  <a:srgbClr val="FFFFFF"/>
                </a:solidFill>
                <a:latin typeface="Roboto Medium"/>
                <a:ea typeface="Roboto Medium"/>
                <a:cs typeface="Roboto Medium"/>
                <a:sym typeface="Roboto Medium"/>
              </a:rPr>
              <a:t>IBIS &amp; NOX (WIP)</a:t>
            </a:r>
            <a:endParaRPr sz="3000">
              <a:solidFill>
                <a:srgbClr val="FFFFFF"/>
              </a:solidFill>
              <a:latin typeface="Roboto Medium"/>
              <a:ea typeface="Roboto Medium"/>
              <a:cs typeface="Roboto Medium"/>
              <a:sym typeface="Roboto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66" name="Shape 366"/>
        <p:cNvGrpSpPr/>
        <p:nvPr/>
      </p:nvGrpSpPr>
      <p:grpSpPr>
        <a:xfrm>
          <a:off x="0" y="0"/>
          <a:ext cx="0" cy="0"/>
          <a:chOff x="0" y="0"/>
          <a:chExt cx="0" cy="0"/>
        </a:xfrm>
      </p:grpSpPr>
      <p:pic>
        <p:nvPicPr>
          <p:cNvPr id="367" name="Google Shape;367;p54" title="IBIS_WIP_Presentation.avi">
            <a:hlinkClick r:id="rId3"/>
          </p:cNvPr>
          <p:cNvPicPr preferRelativeResize="0"/>
          <p:nvPr/>
        </p:nvPicPr>
        <p:blipFill>
          <a:blip r:embed="rId4">
            <a:alphaModFix/>
          </a:blip>
          <a:stretch>
            <a:fillRect/>
          </a:stretch>
        </p:blipFill>
        <p:spPr>
          <a:xfrm>
            <a:off x="0" y="-972250"/>
            <a:ext cx="9144000" cy="68580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71" name="Shape 371"/>
        <p:cNvGrpSpPr/>
        <p:nvPr/>
      </p:nvGrpSpPr>
      <p:grpSpPr>
        <a:xfrm>
          <a:off x="0" y="0"/>
          <a:ext cx="0" cy="0"/>
          <a:chOff x="0" y="0"/>
          <a:chExt cx="0" cy="0"/>
        </a:xfrm>
      </p:grpSpPr>
      <p:pic>
        <p:nvPicPr>
          <p:cNvPr id="372" name="Google Shape;372;p55" title="NOX_WIP_Presentation.avi">
            <a:hlinkClick r:id="rId3"/>
          </p:cNvPr>
          <p:cNvPicPr preferRelativeResize="0"/>
          <p:nvPr/>
        </p:nvPicPr>
        <p:blipFill>
          <a:blip r:embed="rId4">
            <a:alphaModFix/>
          </a:blip>
          <a:stretch>
            <a:fillRect/>
          </a:stretch>
        </p:blipFill>
        <p:spPr>
          <a:xfrm>
            <a:off x="0" y="-972237"/>
            <a:ext cx="9144000"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6"/>
          <p:cNvSpPr txBox="1"/>
          <p:nvPr/>
        </p:nvSpPr>
        <p:spPr>
          <a:xfrm>
            <a:off x="2850850" y="3257125"/>
            <a:ext cx="5565600" cy="110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6000">
                <a:solidFill>
                  <a:srgbClr val="FFFFFF"/>
                </a:solidFill>
                <a:latin typeface="Roboto"/>
                <a:ea typeface="Roboto"/>
                <a:cs typeface="Roboto"/>
                <a:sym typeface="Roboto"/>
              </a:rPr>
              <a:t>AUDIO</a:t>
            </a:r>
            <a:endParaRPr b="1" sz="6000">
              <a:solidFill>
                <a:srgbClr val="FFFFFF"/>
              </a:solidFill>
            </a:endParaRPr>
          </a:p>
        </p:txBody>
      </p:sp>
      <p:sp>
        <p:nvSpPr>
          <p:cNvPr id="378" name="Google Shape;378;p56"/>
          <p:cNvSpPr/>
          <p:nvPr/>
        </p:nvSpPr>
        <p:spPr>
          <a:xfrm>
            <a:off x="2850850" y="4316125"/>
            <a:ext cx="5482500" cy="4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57"/>
          <p:cNvSpPr txBox="1"/>
          <p:nvPr/>
        </p:nvSpPr>
        <p:spPr>
          <a:xfrm>
            <a:off x="368100" y="958350"/>
            <a:ext cx="7457700" cy="3437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F9D58"/>
              </a:buClr>
              <a:buSzPts val="1600"/>
              <a:buFont typeface="Roboto"/>
              <a:buChar char="●"/>
            </a:pPr>
            <a:r>
              <a:rPr lang="es" sz="1600">
                <a:solidFill>
                  <a:srgbClr val="0F9D58"/>
                </a:solidFill>
                <a:latin typeface="Roboto"/>
                <a:ea typeface="Roboto"/>
                <a:cs typeface="Roboto"/>
                <a:sym typeface="Roboto"/>
              </a:rPr>
              <a:t>Referencias: </a:t>
            </a:r>
            <a:r>
              <a:rPr lang="es" sz="1600">
                <a:solidFill>
                  <a:srgbClr val="0F9D58"/>
                </a:solidFill>
                <a:latin typeface="Roboto"/>
                <a:ea typeface="Roboto"/>
                <a:cs typeface="Roboto"/>
                <a:sym typeface="Roboto"/>
              </a:rPr>
              <a:t>Oris and the Blind Forest. </a:t>
            </a:r>
            <a:endParaRPr sz="1600">
              <a:solidFill>
                <a:srgbClr val="0F9D58"/>
              </a:solidFill>
              <a:latin typeface="Roboto"/>
              <a:ea typeface="Roboto"/>
              <a:cs typeface="Roboto"/>
              <a:sym typeface="Roboto"/>
            </a:endParaRPr>
          </a:p>
          <a:p>
            <a:pPr indent="-330200" lvl="0" marL="457200" rtl="0" algn="l">
              <a:spcBef>
                <a:spcPts val="0"/>
              </a:spcBef>
              <a:spcAft>
                <a:spcPts val="0"/>
              </a:spcAft>
              <a:buClr>
                <a:srgbClr val="0F9D58"/>
              </a:buClr>
              <a:buSzPts val="1600"/>
              <a:buFont typeface="Roboto"/>
              <a:buChar char="●"/>
            </a:pPr>
            <a:r>
              <a:rPr lang="es" sz="1600">
                <a:solidFill>
                  <a:srgbClr val="0F9D58"/>
                </a:solidFill>
                <a:latin typeface="Roboto"/>
                <a:ea typeface="Roboto"/>
                <a:cs typeface="Roboto"/>
                <a:sym typeface="Roboto"/>
              </a:rPr>
              <a:t>La </a:t>
            </a:r>
            <a:r>
              <a:rPr lang="es" sz="1600">
                <a:solidFill>
                  <a:srgbClr val="0F9D58"/>
                </a:solidFill>
                <a:latin typeface="Roboto"/>
                <a:ea typeface="Roboto"/>
                <a:cs typeface="Roboto"/>
                <a:sym typeface="Roboto"/>
              </a:rPr>
              <a:t>ambientación: </a:t>
            </a:r>
            <a:r>
              <a:rPr lang="es" sz="1600">
                <a:solidFill>
                  <a:srgbClr val="0F9D58"/>
                </a:solidFill>
                <a:latin typeface="Roboto"/>
                <a:ea typeface="Roboto"/>
                <a:cs typeface="Roboto"/>
                <a:sym typeface="Roboto"/>
              </a:rPr>
              <a:t> “Aventura </a:t>
            </a:r>
            <a:r>
              <a:rPr lang="es" sz="1600">
                <a:solidFill>
                  <a:srgbClr val="0F9D58"/>
                </a:solidFill>
                <a:latin typeface="Roboto"/>
                <a:ea typeface="Roboto"/>
                <a:cs typeface="Roboto"/>
                <a:sym typeface="Roboto"/>
              </a:rPr>
              <a:t>fantástica</a:t>
            </a:r>
            <a:r>
              <a:rPr lang="es" sz="1600">
                <a:solidFill>
                  <a:srgbClr val="0F9D58"/>
                </a:solidFill>
                <a:latin typeface="Roboto"/>
                <a:ea typeface="Roboto"/>
                <a:cs typeface="Roboto"/>
                <a:sym typeface="Roboto"/>
              </a:rPr>
              <a:t>” </a:t>
            </a:r>
            <a:endParaRPr sz="1600">
              <a:solidFill>
                <a:srgbClr val="0F9D58"/>
              </a:solidFill>
              <a:latin typeface="Roboto"/>
              <a:ea typeface="Roboto"/>
              <a:cs typeface="Roboto"/>
              <a:sym typeface="Roboto"/>
            </a:endParaRPr>
          </a:p>
          <a:p>
            <a:pPr indent="-330200" lvl="0" marL="457200" rtl="0" algn="l">
              <a:spcBef>
                <a:spcPts val="0"/>
              </a:spcBef>
              <a:spcAft>
                <a:spcPts val="0"/>
              </a:spcAft>
              <a:buClr>
                <a:srgbClr val="0F9D58"/>
              </a:buClr>
              <a:buSzPts val="1600"/>
              <a:buFont typeface="Roboto"/>
              <a:buChar char="●"/>
            </a:pPr>
            <a:r>
              <a:rPr lang="es" sz="1600">
                <a:solidFill>
                  <a:srgbClr val="0F9D58"/>
                </a:solidFill>
                <a:latin typeface="Roboto"/>
                <a:ea typeface="Roboto"/>
                <a:cs typeface="Roboto"/>
                <a:sym typeface="Roboto"/>
              </a:rPr>
              <a:t>Menú</a:t>
            </a:r>
            <a:r>
              <a:rPr lang="es" sz="1600">
                <a:solidFill>
                  <a:srgbClr val="0F9D58"/>
                </a:solidFill>
                <a:latin typeface="Roboto"/>
                <a:ea typeface="Roboto"/>
                <a:cs typeface="Roboto"/>
                <a:sym typeface="Roboto"/>
              </a:rPr>
              <a:t>: </a:t>
            </a:r>
            <a:r>
              <a:rPr lang="es" sz="1600">
                <a:solidFill>
                  <a:srgbClr val="0F9D58"/>
                </a:solidFill>
                <a:latin typeface="Roboto"/>
                <a:ea typeface="Roboto"/>
                <a:cs typeface="Roboto"/>
                <a:sym typeface="Roboto"/>
              </a:rPr>
              <a:t> viento soplando muy bajo. </a:t>
            </a:r>
            <a:endParaRPr sz="1600">
              <a:solidFill>
                <a:srgbClr val="0F9D58"/>
              </a:solidFill>
              <a:latin typeface="Roboto"/>
              <a:ea typeface="Roboto"/>
              <a:cs typeface="Roboto"/>
              <a:sym typeface="Roboto"/>
            </a:endParaRPr>
          </a:p>
          <a:p>
            <a:pPr indent="-330200" lvl="0" marL="457200" rtl="0" algn="l">
              <a:spcBef>
                <a:spcPts val="0"/>
              </a:spcBef>
              <a:spcAft>
                <a:spcPts val="0"/>
              </a:spcAft>
              <a:buClr>
                <a:srgbClr val="0F9D58"/>
              </a:buClr>
              <a:buSzPts val="1600"/>
              <a:buFont typeface="Roboto"/>
              <a:buChar char="●"/>
            </a:pPr>
            <a:r>
              <a:rPr lang="es" sz="1600">
                <a:solidFill>
                  <a:srgbClr val="0F9D58"/>
                </a:solidFill>
                <a:latin typeface="Roboto"/>
                <a:ea typeface="Roboto"/>
                <a:cs typeface="Roboto"/>
                <a:sym typeface="Roboto"/>
              </a:rPr>
              <a:t>Botones: “rama” (zapsplat).</a:t>
            </a:r>
            <a:endParaRPr sz="1600">
              <a:solidFill>
                <a:srgbClr val="0F9D58"/>
              </a:solidFill>
              <a:latin typeface="Roboto"/>
              <a:ea typeface="Roboto"/>
              <a:cs typeface="Roboto"/>
              <a:sym typeface="Roboto"/>
            </a:endParaRPr>
          </a:p>
          <a:p>
            <a:pPr indent="-330200" lvl="0" marL="457200" rtl="0" algn="l">
              <a:spcBef>
                <a:spcPts val="0"/>
              </a:spcBef>
              <a:spcAft>
                <a:spcPts val="0"/>
              </a:spcAft>
              <a:buClr>
                <a:srgbClr val="0F9D58"/>
              </a:buClr>
              <a:buSzPts val="1600"/>
              <a:buFont typeface="Roboto"/>
              <a:buChar char="●"/>
            </a:pPr>
            <a:r>
              <a:rPr lang="es" sz="1600">
                <a:solidFill>
                  <a:srgbClr val="0F9D58"/>
                </a:solidFill>
                <a:latin typeface="Roboto"/>
                <a:ea typeface="Roboto"/>
                <a:cs typeface="Roboto"/>
                <a:sym typeface="Roboto"/>
              </a:rPr>
              <a:t>Entorno bosque: música muy baja y suave, estilo “fantasy” con </a:t>
            </a:r>
            <a:r>
              <a:rPr lang="es" sz="1600">
                <a:solidFill>
                  <a:srgbClr val="0F9D58"/>
                </a:solidFill>
                <a:latin typeface="Roboto"/>
                <a:ea typeface="Roboto"/>
                <a:cs typeface="Roboto"/>
                <a:sym typeface="Roboto"/>
              </a:rPr>
              <a:t>violín.</a:t>
            </a:r>
            <a:r>
              <a:rPr lang="es" sz="1600">
                <a:solidFill>
                  <a:srgbClr val="0F9D58"/>
                </a:solidFill>
                <a:latin typeface="Roboto"/>
                <a:ea typeface="Roboto"/>
                <a:cs typeface="Roboto"/>
                <a:sym typeface="Roboto"/>
              </a:rPr>
              <a:t>entrar Entorno interior del árbol: Música muy baja con un toque tétrico.</a:t>
            </a:r>
            <a:endParaRPr sz="1600">
              <a:solidFill>
                <a:srgbClr val="0F9D58"/>
              </a:solidFill>
              <a:latin typeface="Roboto"/>
              <a:ea typeface="Roboto"/>
              <a:cs typeface="Roboto"/>
              <a:sym typeface="Roboto"/>
            </a:endParaRPr>
          </a:p>
        </p:txBody>
      </p:sp>
      <p:sp>
        <p:nvSpPr>
          <p:cNvPr id="384" name="Google Shape;384;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AUDIO</a:t>
            </a:r>
            <a:endParaRPr b="1" sz="3000"/>
          </a:p>
        </p:txBody>
      </p:sp>
      <p:pic>
        <p:nvPicPr>
          <p:cNvPr id="385" name="Google Shape;385;p57"/>
          <p:cNvPicPr preferRelativeResize="0"/>
          <p:nvPr/>
        </p:nvPicPr>
        <p:blipFill>
          <a:blip r:embed="rId4">
            <a:alphaModFix/>
          </a:blip>
          <a:stretch>
            <a:fillRect/>
          </a:stretch>
        </p:blipFill>
        <p:spPr>
          <a:xfrm>
            <a:off x="894725" y="3024325"/>
            <a:ext cx="4762500" cy="171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304475" y="849275"/>
            <a:ext cx="8106000" cy="41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F9D58"/>
                </a:solidFill>
              </a:rPr>
              <a:t>FINAL:</a:t>
            </a:r>
            <a:endParaRPr b="1">
              <a:solidFill>
                <a:srgbClr val="0F9D58"/>
              </a:solidFill>
            </a:endParaRPr>
          </a:p>
          <a:p>
            <a:pPr indent="0" lvl="0" marL="0" rtl="0" algn="l">
              <a:lnSpc>
                <a:spcPct val="115000"/>
              </a:lnSpc>
              <a:spcBef>
                <a:spcPts val="0"/>
              </a:spcBef>
              <a:spcAft>
                <a:spcPts val="0"/>
              </a:spcAft>
              <a:buNone/>
            </a:pPr>
            <a:r>
              <a:rPr lang="es" u="sng">
                <a:solidFill>
                  <a:srgbClr val="0F9D58"/>
                </a:solidFill>
              </a:rPr>
              <a:t>NOX CON POCA BARRA DE VIDA:</a:t>
            </a:r>
            <a:endParaRPr u="sng">
              <a:solidFill>
                <a:srgbClr val="0F9D58"/>
              </a:solidFill>
            </a:endParaRPr>
          </a:p>
          <a:p>
            <a:pPr indent="0" lvl="0" marL="0" rtl="0" algn="l">
              <a:lnSpc>
                <a:spcPct val="115000"/>
              </a:lnSpc>
              <a:spcBef>
                <a:spcPts val="0"/>
              </a:spcBef>
              <a:spcAft>
                <a:spcPts val="0"/>
              </a:spcAft>
              <a:buNone/>
            </a:pPr>
            <a:r>
              <a:rPr lang="es">
                <a:solidFill>
                  <a:srgbClr val="0F9D58"/>
                </a:solidFill>
              </a:rPr>
              <a:t>E-Espera…</a:t>
            </a:r>
            <a:endParaRPr>
              <a:solidFill>
                <a:srgbClr val="0F9D58"/>
              </a:solidFill>
            </a:endParaRPr>
          </a:p>
          <a:p>
            <a:pPr indent="0" lvl="0" marL="0" rtl="0" algn="l">
              <a:lnSpc>
                <a:spcPct val="115000"/>
              </a:lnSpc>
              <a:spcBef>
                <a:spcPts val="0"/>
              </a:spcBef>
              <a:spcAft>
                <a:spcPts val="0"/>
              </a:spcAft>
              <a:buNone/>
            </a:pPr>
            <a:r>
              <a:rPr lang="es">
                <a:solidFill>
                  <a:srgbClr val="0F9D58"/>
                </a:solidFill>
              </a:rPr>
              <a:t>N-No…</a:t>
            </a:r>
            <a:endParaRPr>
              <a:solidFill>
                <a:srgbClr val="0F9D58"/>
              </a:solidFill>
            </a:endParaRPr>
          </a:p>
          <a:p>
            <a:pPr indent="0" lvl="0" marL="0" rtl="0" algn="l">
              <a:lnSpc>
                <a:spcPct val="115000"/>
              </a:lnSpc>
              <a:spcBef>
                <a:spcPts val="0"/>
              </a:spcBef>
              <a:spcAft>
                <a:spcPts val="0"/>
              </a:spcAft>
              <a:buNone/>
            </a:pPr>
            <a:r>
              <a:rPr lang="es">
                <a:solidFill>
                  <a:srgbClr val="0F9D58"/>
                </a:solidFill>
              </a:rPr>
              <a:t>No sabes lo que haces...</a:t>
            </a:r>
            <a:endParaRPr>
              <a:solidFill>
                <a:srgbClr val="0F9D58"/>
              </a:solidFill>
            </a:endParaRPr>
          </a:p>
          <a:p>
            <a:pPr indent="0" lvl="0" marL="0" rtl="0" algn="l">
              <a:lnSpc>
                <a:spcPct val="115000"/>
              </a:lnSpc>
              <a:spcBef>
                <a:spcPts val="0"/>
              </a:spcBef>
              <a:spcAft>
                <a:spcPts val="0"/>
              </a:spcAft>
              <a:buNone/>
            </a:pPr>
            <a:r>
              <a:rPr lang="es">
                <a:solidFill>
                  <a:srgbClr val="0F9D58"/>
                </a:solidFill>
              </a:rPr>
              <a:t>…</a:t>
            </a:r>
            <a:endParaRPr>
              <a:solidFill>
                <a:srgbClr val="0F9D58"/>
              </a:solidFill>
            </a:endParaRPr>
          </a:p>
          <a:p>
            <a:pPr indent="0" lvl="0" marL="0" rtl="0" algn="l">
              <a:lnSpc>
                <a:spcPct val="115000"/>
              </a:lnSpc>
              <a:spcBef>
                <a:spcPts val="0"/>
              </a:spcBef>
              <a:spcAft>
                <a:spcPts val="0"/>
              </a:spcAft>
              <a:buNone/>
            </a:pPr>
            <a:r>
              <a:t/>
            </a:r>
            <a:endParaRPr>
              <a:solidFill>
                <a:srgbClr val="0F9D58"/>
              </a:solidFill>
            </a:endParaRPr>
          </a:p>
          <a:p>
            <a:pPr indent="0" lvl="0" marL="0" rtl="0" algn="l">
              <a:lnSpc>
                <a:spcPct val="115000"/>
              </a:lnSpc>
              <a:spcBef>
                <a:spcPts val="0"/>
              </a:spcBef>
              <a:spcAft>
                <a:spcPts val="0"/>
              </a:spcAft>
              <a:buNone/>
            </a:pPr>
            <a:r>
              <a:rPr lang="es" u="sng">
                <a:solidFill>
                  <a:srgbClr val="0F9D58"/>
                </a:solidFill>
              </a:rPr>
              <a:t>NOX KAPUTT:</a:t>
            </a:r>
            <a:r>
              <a:rPr lang="es">
                <a:solidFill>
                  <a:srgbClr val="0F9D58"/>
                </a:solidFill>
              </a:rPr>
              <a:t> N-no… Creí q-que… cr-creí… Fui el primer guardián de su bosque… Estuve por tantos años a su lado, por tanto tiempo… Que descubrí el daño que causó... </a:t>
            </a:r>
            <a:r>
              <a:rPr i="1" lang="es">
                <a:solidFill>
                  <a:srgbClr val="0F9D58"/>
                </a:solidFill>
              </a:rPr>
              <a:t>por tantos siglos</a:t>
            </a:r>
            <a:r>
              <a:rPr lang="es">
                <a:solidFill>
                  <a:srgbClr val="0F9D58"/>
                </a:solidFill>
              </a:rPr>
              <a:t>... Alguien tenía que detenerle… Tuve que pararlo, para que no cometiera otra tragedia… Intenté detenerte para unir fuerzas, pero… no es tu culpa… </a:t>
            </a:r>
            <a:r>
              <a:rPr lang="es">
                <a:solidFill>
                  <a:srgbClr val="0F9D58"/>
                </a:solidFill>
              </a:rPr>
              <a:t>s</a:t>
            </a:r>
            <a:r>
              <a:rPr lang="es">
                <a:solidFill>
                  <a:srgbClr val="0F9D58"/>
                </a:solidFill>
              </a:rPr>
              <a:t>eguramente acabas de nacer. Es evidente que no sabías nada sobre eso... N-no debo rendirme, debo protegerl</a:t>
            </a:r>
            <a:r>
              <a:rPr lang="es">
                <a:solidFill>
                  <a:srgbClr val="0F9D58"/>
                </a:solidFill>
              </a:rPr>
              <a:t>o</a:t>
            </a:r>
            <a:r>
              <a:rPr lang="es">
                <a:solidFill>
                  <a:srgbClr val="0F9D58"/>
                </a:solidFill>
              </a:rPr>
              <a:t>s, debo derrotarlo, debo… </a:t>
            </a:r>
            <a:endParaRPr>
              <a:solidFill>
                <a:srgbClr val="0F9D58"/>
              </a:solidFill>
            </a:endParaRPr>
          </a:p>
          <a:p>
            <a:pPr indent="0" lvl="0" marL="0" rtl="0" algn="ctr">
              <a:lnSpc>
                <a:spcPct val="115000"/>
              </a:lnSpc>
              <a:spcBef>
                <a:spcPts val="0"/>
              </a:spcBef>
              <a:spcAft>
                <a:spcPts val="0"/>
              </a:spcAft>
              <a:buNone/>
            </a:pPr>
            <a:r>
              <a:rPr b="1" lang="es" u="sng">
                <a:solidFill>
                  <a:srgbClr val="0F9D58"/>
                </a:solidFill>
              </a:rPr>
              <a:t>NOX MUERE.</a:t>
            </a:r>
            <a:endParaRPr b="1" u="sng">
              <a:solidFill>
                <a:srgbClr val="0F9D58"/>
              </a:solidFill>
            </a:endParaRPr>
          </a:p>
          <a:p>
            <a:pPr indent="0" lvl="0" marL="0" rtl="0" algn="l">
              <a:lnSpc>
                <a:spcPct val="115000"/>
              </a:lnSpc>
              <a:spcBef>
                <a:spcPts val="0"/>
              </a:spcBef>
              <a:spcAft>
                <a:spcPts val="0"/>
              </a:spcAft>
              <a:buNone/>
            </a:pPr>
            <a:r>
              <a:t/>
            </a:r>
            <a:endParaRPr u="sng">
              <a:solidFill>
                <a:srgbClr val="0F9D58"/>
              </a:solidFill>
            </a:endParaRPr>
          </a:p>
          <a:p>
            <a:pPr indent="0" lvl="0" marL="0" rtl="0" algn="l">
              <a:lnSpc>
                <a:spcPct val="115000"/>
              </a:lnSpc>
              <a:spcBef>
                <a:spcPts val="0"/>
              </a:spcBef>
              <a:spcAft>
                <a:spcPts val="0"/>
              </a:spcAft>
              <a:buNone/>
            </a:pPr>
            <a:r>
              <a:rPr lang="es" u="sng">
                <a:solidFill>
                  <a:srgbClr val="0F9D58"/>
                </a:solidFill>
              </a:rPr>
              <a:t>GRAN ÁRBOL:</a:t>
            </a:r>
            <a:r>
              <a:rPr lang="es">
                <a:solidFill>
                  <a:srgbClr val="0F9D58"/>
                </a:solidFill>
              </a:rPr>
              <a:t> Sabía que lo conseguirías, Ibis. Estoy muy orgulloso de ti.</a:t>
            </a:r>
            <a:endParaRPr>
              <a:solidFill>
                <a:srgbClr val="0F9D58"/>
              </a:solidFill>
            </a:endParaRPr>
          </a:p>
          <a:p>
            <a:pPr indent="0" lvl="0" marL="0" rtl="0" algn="l">
              <a:lnSpc>
                <a:spcPct val="115000"/>
              </a:lnSpc>
              <a:spcBef>
                <a:spcPts val="0"/>
              </a:spcBef>
              <a:spcAft>
                <a:spcPts val="0"/>
              </a:spcAft>
              <a:buNone/>
            </a:pPr>
            <a:r>
              <a:rPr lang="es">
                <a:solidFill>
                  <a:srgbClr val="0F9D58"/>
                </a:solidFill>
              </a:rPr>
              <a:t>(Ibis se mira las manos y mueve la cabeza extrañado). </a:t>
            </a:r>
            <a:endParaRPr>
              <a:solidFill>
                <a:srgbClr val="0F9D58"/>
              </a:solidFill>
            </a:endParaRPr>
          </a:p>
          <a:p>
            <a:pPr indent="0" lvl="0" marL="0" rtl="0" algn="l">
              <a:spcBef>
                <a:spcPts val="0"/>
              </a:spcBef>
              <a:spcAft>
                <a:spcPts val="0"/>
              </a:spcAft>
              <a:buNone/>
            </a:pPr>
            <a:r>
              <a:t/>
            </a:r>
            <a:endParaRPr>
              <a:solidFill>
                <a:srgbClr val="0F9D58"/>
              </a:solidFill>
            </a:endParaRPr>
          </a:p>
          <a:p>
            <a:pPr indent="0" lvl="0" marL="0" rtl="0" algn="l">
              <a:spcBef>
                <a:spcPts val="0"/>
              </a:spcBef>
              <a:spcAft>
                <a:spcPts val="0"/>
              </a:spcAft>
              <a:buNone/>
            </a:pPr>
            <a:r>
              <a:t/>
            </a:r>
            <a:endParaRPr/>
          </a:p>
        </p:txBody>
      </p:sp>
      <p:sp>
        <p:nvSpPr>
          <p:cNvPr id="91" name="Google Shape;91;p17"/>
          <p:cNvSpPr txBox="1"/>
          <p:nvPr/>
        </p:nvSpPr>
        <p:spPr>
          <a:xfrm>
            <a:off x="149200" y="23800"/>
            <a:ext cx="73737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Roboto"/>
                <a:ea typeface="Roboto"/>
                <a:cs typeface="Roboto"/>
                <a:sym typeface="Roboto"/>
              </a:rPr>
              <a:t>GUIÓN</a:t>
            </a:r>
            <a:endParaRPr b="1" sz="3000">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nvSpPr>
        <p:spPr>
          <a:xfrm>
            <a:off x="2252775" y="3402925"/>
            <a:ext cx="6163500" cy="110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6000">
                <a:solidFill>
                  <a:srgbClr val="FFFFFF"/>
                </a:solidFill>
                <a:latin typeface="Roboto"/>
                <a:ea typeface="Roboto"/>
                <a:cs typeface="Roboto"/>
                <a:sym typeface="Roboto"/>
              </a:rPr>
              <a:t>GAME DESIGN</a:t>
            </a:r>
            <a:endParaRPr b="1" sz="6000">
              <a:solidFill>
                <a:srgbClr val="FFFFFF"/>
              </a:solidFill>
            </a:endParaRPr>
          </a:p>
        </p:txBody>
      </p:sp>
      <p:sp>
        <p:nvSpPr>
          <p:cNvPr id="97" name="Google Shape;97;p18"/>
          <p:cNvSpPr/>
          <p:nvPr/>
        </p:nvSpPr>
        <p:spPr>
          <a:xfrm>
            <a:off x="2169800" y="4405875"/>
            <a:ext cx="6163500" cy="4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93500" y="401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UN RETO CONSTANTE </a:t>
            </a:r>
            <a:endParaRPr b="1" sz="3000"/>
          </a:p>
        </p:txBody>
      </p:sp>
      <p:sp>
        <p:nvSpPr>
          <p:cNvPr id="103" name="Google Shape;103;p19"/>
          <p:cNvSpPr txBox="1"/>
          <p:nvPr/>
        </p:nvSpPr>
        <p:spPr>
          <a:xfrm>
            <a:off x="504300" y="1322850"/>
            <a:ext cx="3879900" cy="3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accent2"/>
                </a:solidFill>
                <a:latin typeface="Roboto"/>
                <a:ea typeface="Roboto"/>
                <a:cs typeface="Roboto"/>
                <a:sym typeface="Roboto"/>
              </a:rPr>
              <a:t>El jugador se </a:t>
            </a:r>
            <a:r>
              <a:rPr lang="es" sz="1600">
                <a:solidFill>
                  <a:schemeClr val="accent2"/>
                </a:solidFill>
                <a:latin typeface="Roboto"/>
                <a:ea typeface="Roboto"/>
                <a:cs typeface="Roboto"/>
                <a:sym typeface="Roboto"/>
              </a:rPr>
              <a:t>tendrá</a:t>
            </a:r>
            <a:r>
              <a:rPr lang="es" sz="1600">
                <a:solidFill>
                  <a:schemeClr val="accent2"/>
                </a:solidFill>
                <a:latin typeface="Roboto"/>
                <a:ea typeface="Roboto"/>
                <a:cs typeface="Roboto"/>
                <a:sym typeface="Roboto"/>
              </a:rPr>
              <a:t> que enfrentar a una serie de </a:t>
            </a:r>
            <a:r>
              <a:rPr b="1" lang="es" sz="1600">
                <a:solidFill>
                  <a:schemeClr val="accent2"/>
                </a:solidFill>
                <a:latin typeface="Roboto"/>
                <a:ea typeface="Roboto"/>
                <a:cs typeface="Roboto"/>
                <a:sym typeface="Roboto"/>
              </a:rPr>
              <a:t>puzzles y enemigos</a:t>
            </a:r>
            <a:r>
              <a:rPr lang="es" sz="1600">
                <a:solidFill>
                  <a:schemeClr val="accent2"/>
                </a:solidFill>
                <a:latin typeface="Roboto"/>
                <a:ea typeface="Roboto"/>
                <a:cs typeface="Roboto"/>
                <a:sym typeface="Roboto"/>
              </a:rPr>
              <a:t> que le </a:t>
            </a:r>
            <a:r>
              <a:rPr lang="es" sz="1600">
                <a:solidFill>
                  <a:schemeClr val="accent2"/>
                </a:solidFill>
                <a:latin typeface="Roboto"/>
                <a:ea typeface="Roboto"/>
                <a:cs typeface="Roboto"/>
                <a:sym typeface="Roboto"/>
              </a:rPr>
              <a:t>mantendrán </a:t>
            </a:r>
            <a:r>
              <a:rPr b="1" lang="es" sz="1600">
                <a:solidFill>
                  <a:schemeClr val="accent2"/>
                </a:solidFill>
                <a:latin typeface="Roboto"/>
                <a:ea typeface="Roboto"/>
                <a:cs typeface="Roboto"/>
                <a:sym typeface="Roboto"/>
              </a:rPr>
              <a:t>concentrado en todo momento</a:t>
            </a:r>
            <a:r>
              <a:rPr lang="es" sz="1600">
                <a:solidFill>
                  <a:schemeClr val="accent2"/>
                </a:solidFill>
                <a:latin typeface="Roboto"/>
                <a:ea typeface="Roboto"/>
                <a:cs typeface="Roboto"/>
                <a:sym typeface="Roboto"/>
              </a:rPr>
              <a:t>.</a:t>
            </a:r>
            <a:endParaRPr sz="1600">
              <a:solidFill>
                <a:schemeClr val="accent2"/>
              </a:solidFill>
              <a:latin typeface="Roboto"/>
              <a:ea typeface="Roboto"/>
              <a:cs typeface="Roboto"/>
              <a:sym typeface="Roboto"/>
            </a:endParaRPr>
          </a:p>
          <a:p>
            <a:pPr indent="0" lvl="0" marL="0" rtl="0" algn="l">
              <a:spcBef>
                <a:spcPts val="0"/>
              </a:spcBef>
              <a:spcAft>
                <a:spcPts val="0"/>
              </a:spcAft>
              <a:buNone/>
            </a:pPr>
            <a:r>
              <a:t/>
            </a:r>
            <a:endParaRPr sz="1600">
              <a:solidFill>
                <a:schemeClr val="accent2"/>
              </a:solidFill>
              <a:latin typeface="Roboto"/>
              <a:ea typeface="Roboto"/>
              <a:cs typeface="Roboto"/>
              <a:sym typeface="Roboto"/>
            </a:endParaRPr>
          </a:p>
          <a:p>
            <a:pPr indent="0" lvl="0" marL="0" rtl="0" algn="l">
              <a:spcBef>
                <a:spcPts val="0"/>
              </a:spcBef>
              <a:spcAft>
                <a:spcPts val="0"/>
              </a:spcAft>
              <a:buNone/>
            </a:pPr>
            <a:r>
              <a:rPr lang="es" sz="1600">
                <a:solidFill>
                  <a:schemeClr val="accent2"/>
                </a:solidFill>
                <a:latin typeface="Roboto"/>
                <a:ea typeface="Roboto"/>
                <a:cs typeface="Roboto"/>
                <a:sym typeface="Roboto"/>
              </a:rPr>
              <a:t>Una exigente aventura muy entretenida para el jugador que busque un reto tanto </a:t>
            </a:r>
            <a:r>
              <a:rPr b="1" lang="es" sz="1600">
                <a:solidFill>
                  <a:schemeClr val="accent2"/>
                </a:solidFill>
                <a:latin typeface="Roboto"/>
                <a:ea typeface="Roboto"/>
                <a:cs typeface="Roboto"/>
                <a:sym typeface="Roboto"/>
              </a:rPr>
              <a:t>mental</a:t>
            </a:r>
            <a:r>
              <a:rPr lang="es" sz="1600">
                <a:solidFill>
                  <a:schemeClr val="accent2"/>
                </a:solidFill>
                <a:latin typeface="Roboto"/>
                <a:ea typeface="Roboto"/>
                <a:cs typeface="Roboto"/>
                <a:sym typeface="Roboto"/>
              </a:rPr>
              <a:t>, como </a:t>
            </a:r>
            <a:r>
              <a:rPr b="1" lang="es" sz="1600">
                <a:solidFill>
                  <a:schemeClr val="accent2"/>
                </a:solidFill>
                <a:latin typeface="Roboto"/>
                <a:ea typeface="Roboto"/>
                <a:cs typeface="Roboto"/>
                <a:sym typeface="Roboto"/>
              </a:rPr>
              <a:t>interactivo</a:t>
            </a:r>
            <a:r>
              <a:rPr lang="es" sz="1600">
                <a:solidFill>
                  <a:schemeClr val="accent2"/>
                </a:solidFill>
                <a:latin typeface="Roboto"/>
                <a:ea typeface="Roboto"/>
                <a:cs typeface="Roboto"/>
                <a:sym typeface="Roboto"/>
              </a:rPr>
              <a:t>.</a:t>
            </a:r>
            <a:endParaRPr sz="1600">
              <a:solidFill>
                <a:schemeClr val="accent2"/>
              </a:solidFill>
              <a:latin typeface="Roboto"/>
              <a:ea typeface="Roboto"/>
              <a:cs typeface="Roboto"/>
              <a:sym typeface="Roboto"/>
            </a:endParaRPr>
          </a:p>
          <a:p>
            <a:pPr indent="0" lvl="0" marL="0" rtl="0" algn="l">
              <a:spcBef>
                <a:spcPts val="0"/>
              </a:spcBef>
              <a:spcAft>
                <a:spcPts val="0"/>
              </a:spcAft>
              <a:buNone/>
            </a:pPr>
            <a:r>
              <a:t/>
            </a:r>
            <a:endParaRPr sz="1600">
              <a:solidFill>
                <a:schemeClr val="accent2"/>
              </a:solidFill>
              <a:latin typeface="Roboto"/>
              <a:ea typeface="Roboto"/>
              <a:cs typeface="Roboto"/>
              <a:sym typeface="Roboto"/>
            </a:endParaRPr>
          </a:p>
          <a:p>
            <a:pPr indent="0" lvl="0" marL="0" rtl="0" algn="l">
              <a:spcBef>
                <a:spcPts val="0"/>
              </a:spcBef>
              <a:spcAft>
                <a:spcPts val="0"/>
              </a:spcAft>
              <a:buNone/>
            </a:pPr>
            <a:r>
              <a:rPr lang="es" sz="1600">
                <a:solidFill>
                  <a:schemeClr val="accent2"/>
                </a:solidFill>
                <a:latin typeface="Roboto"/>
                <a:ea typeface="Roboto"/>
                <a:cs typeface="Roboto"/>
                <a:sym typeface="Roboto"/>
              </a:rPr>
              <a:t>Ejemplo: </a:t>
            </a:r>
            <a:r>
              <a:rPr b="1" i="1" lang="es" sz="1600">
                <a:solidFill>
                  <a:schemeClr val="accent2"/>
                </a:solidFill>
                <a:latin typeface="Roboto"/>
                <a:ea typeface="Roboto"/>
                <a:cs typeface="Roboto"/>
                <a:sym typeface="Roboto"/>
              </a:rPr>
              <a:t>Trine 2</a:t>
            </a:r>
            <a:endParaRPr b="1" i="1" sz="1600">
              <a:solidFill>
                <a:schemeClr val="accent2"/>
              </a:solidFill>
              <a:latin typeface="Roboto"/>
              <a:ea typeface="Roboto"/>
              <a:cs typeface="Roboto"/>
              <a:sym typeface="Roboto"/>
            </a:endParaRPr>
          </a:p>
          <a:p>
            <a:pPr indent="0" lvl="0" marL="0" rtl="0" algn="l">
              <a:spcBef>
                <a:spcPts val="0"/>
              </a:spcBef>
              <a:spcAft>
                <a:spcPts val="0"/>
              </a:spcAft>
              <a:buNone/>
            </a:pPr>
            <a:r>
              <a:t/>
            </a:r>
            <a:endParaRPr sz="1600"/>
          </a:p>
        </p:txBody>
      </p:sp>
      <p:pic>
        <p:nvPicPr>
          <p:cNvPr descr="Link: http://tirexi.hu/2011/12/04/trine-2-hd-gameplay/ &#10; &#10;Publisher: Atlus &#10;Developer: Frozenbyte" id="104" name="Google Shape;104;p19" title="Trine 2 Gameplay">
            <a:hlinkClick r:id="rId4"/>
          </p:cNvPr>
          <p:cNvPicPr preferRelativeResize="0"/>
          <p:nvPr/>
        </p:nvPicPr>
        <p:blipFill>
          <a:blip r:embed="rId5">
            <a:alphaModFix/>
          </a:blip>
          <a:stretch>
            <a:fillRect/>
          </a:stretch>
        </p:blipFill>
        <p:spPr>
          <a:xfrm>
            <a:off x="4572000" y="1322850"/>
            <a:ext cx="4267200" cy="320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85725" y="476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PARA EXPLORADORES</a:t>
            </a:r>
            <a:endParaRPr b="1" sz="3000"/>
          </a:p>
        </p:txBody>
      </p:sp>
      <p:sp>
        <p:nvSpPr>
          <p:cNvPr id="110" name="Google Shape;110;p20"/>
          <p:cNvSpPr txBox="1"/>
          <p:nvPr/>
        </p:nvSpPr>
        <p:spPr>
          <a:xfrm>
            <a:off x="600000" y="1354125"/>
            <a:ext cx="2564700" cy="26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accent2"/>
                </a:solidFill>
                <a:latin typeface="Roboto"/>
                <a:ea typeface="Roboto"/>
                <a:cs typeface="Roboto"/>
                <a:sym typeface="Roboto"/>
              </a:rPr>
              <a:t>Secretos, interacción constante</a:t>
            </a:r>
            <a:r>
              <a:rPr lang="es" sz="1600">
                <a:solidFill>
                  <a:schemeClr val="accent2"/>
                </a:solidFill>
                <a:latin typeface="Roboto"/>
                <a:ea typeface="Roboto"/>
                <a:cs typeface="Roboto"/>
                <a:sym typeface="Roboto"/>
              </a:rPr>
              <a:t> con el entorno y </a:t>
            </a:r>
            <a:r>
              <a:rPr b="1" lang="es" sz="1600">
                <a:solidFill>
                  <a:schemeClr val="accent2"/>
                </a:solidFill>
                <a:latin typeface="Roboto"/>
                <a:ea typeface="Roboto"/>
                <a:cs typeface="Roboto"/>
                <a:sym typeface="Roboto"/>
              </a:rPr>
              <a:t>enemigos por doquier.</a:t>
            </a:r>
            <a:endParaRPr b="1" sz="1600">
              <a:solidFill>
                <a:schemeClr val="accent2"/>
              </a:solidFill>
              <a:latin typeface="Roboto"/>
              <a:ea typeface="Roboto"/>
              <a:cs typeface="Roboto"/>
              <a:sym typeface="Roboto"/>
            </a:endParaRPr>
          </a:p>
          <a:p>
            <a:pPr indent="0" lvl="0" marL="0" rtl="0" algn="l">
              <a:spcBef>
                <a:spcPts val="0"/>
              </a:spcBef>
              <a:spcAft>
                <a:spcPts val="0"/>
              </a:spcAft>
              <a:buNone/>
            </a:pPr>
            <a:r>
              <a:t/>
            </a:r>
            <a:endParaRPr sz="1600">
              <a:solidFill>
                <a:schemeClr val="accent2"/>
              </a:solidFill>
              <a:latin typeface="Roboto"/>
              <a:ea typeface="Roboto"/>
              <a:cs typeface="Roboto"/>
              <a:sym typeface="Roboto"/>
            </a:endParaRPr>
          </a:p>
          <a:p>
            <a:pPr indent="0" lvl="0" marL="0" rtl="0" algn="l">
              <a:spcBef>
                <a:spcPts val="0"/>
              </a:spcBef>
              <a:spcAft>
                <a:spcPts val="0"/>
              </a:spcAft>
              <a:buNone/>
            </a:pPr>
            <a:r>
              <a:rPr lang="es" sz="1600">
                <a:solidFill>
                  <a:schemeClr val="accent2"/>
                </a:solidFill>
                <a:latin typeface="Roboto"/>
                <a:ea typeface="Roboto"/>
                <a:cs typeface="Roboto"/>
                <a:sym typeface="Roboto"/>
              </a:rPr>
              <a:t>La curiosidad y la astucia repetida del jugador, le proporcionará grandes recompensas.</a:t>
            </a:r>
            <a:endParaRPr sz="1600">
              <a:solidFill>
                <a:schemeClr val="accent2"/>
              </a:solidFill>
              <a:latin typeface="Roboto"/>
              <a:ea typeface="Roboto"/>
              <a:cs typeface="Roboto"/>
              <a:sym typeface="Roboto"/>
            </a:endParaRPr>
          </a:p>
        </p:txBody>
      </p:sp>
      <p:pic>
        <p:nvPicPr>
          <p:cNvPr id="111" name="Google Shape;111;p20"/>
          <p:cNvPicPr preferRelativeResize="0"/>
          <p:nvPr/>
        </p:nvPicPr>
        <p:blipFill>
          <a:blip r:embed="rId4">
            <a:alphaModFix/>
          </a:blip>
          <a:stretch>
            <a:fillRect/>
          </a:stretch>
        </p:blipFill>
        <p:spPr>
          <a:xfrm>
            <a:off x="3338600" y="1493525"/>
            <a:ext cx="5205398" cy="29280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REFUERZO Y CASTIGO</a:t>
            </a:r>
            <a:endParaRPr b="1" sz="3000"/>
          </a:p>
        </p:txBody>
      </p:sp>
      <p:sp>
        <p:nvSpPr>
          <p:cNvPr id="117" name="Google Shape;117;p21"/>
          <p:cNvSpPr txBox="1"/>
          <p:nvPr/>
        </p:nvSpPr>
        <p:spPr>
          <a:xfrm>
            <a:off x="524500" y="1364375"/>
            <a:ext cx="4430100" cy="31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0F9D58"/>
                </a:solidFill>
              </a:rPr>
              <a:t>El jugador </a:t>
            </a:r>
            <a:r>
              <a:rPr lang="es" sz="1600">
                <a:solidFill>
                  <a:srgbClr val="0F9D58"/>
                </a:solidFill>
              </a:rPr>
              <a:t>tendrá</a:t>
            </a:r>
            <a:r>
              <a:rPr lang="es" sz="1600">
                <a:solidFill>
                  <a:srgbClr val="0F9D58"/>
                </a:solidFill>
              </a:rPr>
              <a:t> </a:t>
            </a:r>
            <a:r>
              <a:rPr b="1" lang="es" sz="1600">
                <a:solidFill>
                  <a:srgbClr val="0F9D58"/>
                </a:solidFill>
              </a:rPr>
              <a:t>varias recompensas al finalizar una zona</a:t>
            </a:r>
            <a:r>
              <a:rPr lang="es" sz="1600">
                <a:solidFill>
                  <a:srgbClr val="0F9D58"/>
                </a:solidFill>
              </a:rPr>
              <a:t>, como la de guardar, curar toda la vida; y si ha conseguido un objeto oculto, conseguirá un plus de vida hasta que reciba daño.</a:t>
            </a:r>
            <a:endParaRPr sz="1600">
              <a:solidFill>
                <a:srgbClr val="0F9D58"/>
              </a:solidFill>
            </a:endParaRPr>
          </a:p>
          <a:p>
            <a:pPr indent="0" lvl="0" marL="0" rtl="0" algn="l">
              <a:spcBef>
                <a:spcPts val="0"/>
              </a:spcBef>
              <a:spcAft>
                <a:spcPts val="0"/>
              </a:spcAft>
              <a:buNone/>
            </a:pPr>
            <a:r>
              <a:t/>
            </a:r>
            <a:endParaRPr sz="1600">
              <a:solidFill>
                <a:srgbClr val="0F9D58"/>
              </a:solidFill>
            </a:endParaRPr>
          </a:p>
          <a:p>
            <a:pPr indent="0" lvl="0" marL="0" rtl="0" algn="l">
              <a:spcBef>
                <a:spcPts val="0"/>
              </a:spcBef>
              <a:spcAft>
                <a:spcPts val="0"/>
              </a:spcAft>
              <a:buNone/>
            </a:pPr>
            <a:r>
              <a:rPr lang="es" sz="1600">
                <a:solidFill>
                  <a:srgbClr val="0F9D58"/>
                </a:solidFill>
              </a:rPr>
              <a:t>La </a:t>
            </a:r>
            <a:r>
              <a:rPr lang="es" sz="1600">
                <a:solidFill>
                  <a:srgbClr val="0F9D58"/>
                </a:solidFill>
              </a:rPr>
              <a:t>penalización será que </a:t>
            </a:r>
            <a:r>
              <a:rPr b="1" lang="es" sz="1600">
                <a:solidFill>
                  <a:srgbClr val="0F9D58"/>
                </a:solidFill>
              </a:rPr>
              <a:t>cuando pierda todas las vidas, tendrá que empezar de nuevo.</a:t>
            </a:r>
            <a:endParaRPr b="1" sz="1600">
              <a:solidFill>
                <a:srgbClr val="0F9D58"/>
              </a:solidFill>
            </a:endParaRPr>
          </a:p>
          <a:p>
            <a:pPr indent="0" lvl="0" marL="0" rtl="0" algn="l">
              <a:spcBef>
                <a:spcPts val="0"/>
              </a:spcBef>
              <a:spcAft>
                <a:spcPts val="0"/>
              </a:spcAft>
              <a:buNone/>
            </a:pPr>
            <a:r>
              <a:t/>
            </a:r>
            <a:endParaRPr sz="1600">
              <a:solidFill>
                <a:srgbClr val="0F9D58"/>
              </a:solidFill>
            </a:endParaRPr>
          </a:p>
          <a:p>
            <a:pPr indent="0" lvl="0" marL="0" rtl="0" algn="l">
              <a:spcBef>
                <a:spcPts val="0"/>
              </a:spcBef>
              <a:spcAft>
                <a:spcPts val="0"/>
              </a:spcAft>
              <a:buNone/>
            </a:pPr>
            <a:r>
              <a:rPr lang="es" sz="1600">
                <a:solidFill>
                  <a:srgbClr val="0F9D58"/>
                </a:solidFill>
              </a:rPr>
              <a:t>Obtendrá 1 de vida cuando elimine a un monstruo más grande que los demás. </a:t>
            </a:r>
            <a:endParaRPr sz="1600">
              <a:solidFill>
                <a:srgbClr val="0F9D58"/>
              </a:solidFill>
            </a:endParaRPr>
          </a:p>
        </p:txBody>
      </p:sp>
      <p:pic>
        <p:nvPicPr>
          <p:cNvPr id="118" name="Google Shape;118;p21"/>
          <p:cNvPicPr preferRelativeResize="0"/>
          <p:nvPr/>
        </p:nvPicPr>
        <p:blipFill rotWithShape="1">
          <a:blip r:embed="rId4">
            <a:alphaModFix/>
          </a:blip>
          <a:srcRect b="0" l="4280" r="4453" t="0"/>
          <a:stretch/>
        </p:blipFill>
        <p:spPr>
          <a:xfrm>
            <a:off x="5162550" y="1497975"/>
            <a:ext cx="3543300" cy="2182750"/>
          </a:xfrm>
          <a:prstGeom prst="rect">
            <a:avLst/>
          </a:prstGeom>
          <a:noFill/>
          <a:ln>
            <a:noFill/>
          </a:ln>
        </p:spPr>
      </p:pic>
      <p:sp>
        <p:nvSpPr>
          <p:cNvPr id="119" name="Google Shape;119;p21"/>
          <p:cNvSpPr txBox="1"/>
          <p:nvPr/>
        </p:nvSpPr>
        <p:spPr>
          <a:xfrm>
            <a:off x="5223225" y="3811225"/>
            <a:ext cx="37779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0F9D58"/>
                </a:solidFill>
                <a:latin typeface="Roboto"/>
                <a:ea typeface="Roboto"/>
                <a:cs typeface="Roboto"/>
                <a:sym typeface="Roboto"/>
              </a:rPr>
              <a:t>Ej: </a:t>
            </a:r>
            <a:r>
              <a:rPr b="1" i="1" lang="es" sz="1600">
                <a:solidFill>
                  <a:srgbClr val="0F9D58"/>
                </a:solidFill>
                <a:latin typeface="Roboto"/>
                <a:ea typeface="Roboto"/>
                <a:cs typeface="Roboto"/>
                <a:sym typeface="Roboto"/>
              </a:rPr>
              <a:t>The Binding of Isaac</a:t>
            </a:r>
            <a:endParaRPr b="1" i="1" sz="1600">
              <a:solidFill>
                <a:srgbClr val="0F9D58"/>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